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0"/>
  </p:notesMasterIdLst>
  <p:handoutMasterIdLst>
    <p:handoutMasterId r:id="rId11"/>
  </p:handoutMasterIdLst>
  <p:sldIdLst>
    <p:sldId id="256" r:id="rId2"/>
    <p:sldId id="257" r:id="rId3"/>
    <p:sldId id="258" r:id="rId4"/>
    <p:sldId id="260" r:id="rId5"/>
    <p:sldId id="261" r:id="rId6"/>
    <p:sldId id="263" r:id="rId7"/>
    <p:sldId id="262" r:id="rId8"/>
    <p:sldId id="264" r:id="rId9"/>
  </p:sldIdLst>
  <p:sldSz cx="9144000" cy="6858000" type="screen4x3"/>
  <p:notesSz cx="6881813" cy="100028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790" autoAdjust="0"/>
  </p:normalViewPr>
  <p:slideViewPr>
    <p:cSldViewPr>
      <p:cViewPr>
        <p:scale>
          <a:sx n="66" d="100"/>
          <a:sy n="66" d="100"/>
        </p:scale>
        <p:origin x="-3664" y="-1392"/>
      </p:cViewPr>
      <p:guideLst>
        <p:guide orient="horz" pos="2160"/>
        <p:guide pos="2880"/>
      </p:guideLst>
    </p:cSldViewPr>
  </p:slideViewPr>
  <p:notesTextViewPr>
    <p:cViewPr>
      <p:scale>
        <a:sx n="1" d="1"/>
        <a:sy n="1" d="1"/>
      </p:scale>
      <p:origin x="0" y="0"/>
    </p:cViewPr>
  </p:notesTextViewPr>
  <p:notesViewPr>
    <p:cSldViewPr>
      <p:cViewPr varScale="1">
        <p:scale>
          <a:sx n="56" d="100"/>
          <a:sy n="56" d="100"/>
        </p:scale>
        <p:origin x="-1938" y="-84"/>
      </p:cViewPr>
      <p:guideLst>
        <p:guide orient="horz" pos="3151"/>
        <p:guide pos="2168"/>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82119" cy="500142"/>
          </a:xfrm>
          <a:prstGeom prst="rect">
            <a:avLst/>
          </a:prstGeom>
        </p:spPr>
        <p:txBody>
          <a:bodyPr vert="horz" lIns="93031" tIns="46516" rIns="93031" bIns="46516" rtlCol="0"/>
          <a:lstStyle>
            <a:lvl1pPr algn="l">
              <a:defRPr sz="1200"/>
            </a:lvl1pPr>
          </a:lstStyle>
          <a:p>
            <a:endParaRPr lang="en-GB"/>
          </a:p>
        </p:txBody>
      </p:sp>
      <p:sp>
        <p:nvSpPr>
          <p:cNvPr id="3" name="Datumsplatzhalter 2"/>
          <p:cNvSpPr>
            <a:spLocks noGrp="1"/>
          </p:cNvSpPr>
          <p:nvPr>
            <p:ph type="dt" sz="quarter" idx="1"/>
          </p:nvPr>
        </p:nvSpPr>
        <p:spPr>
          <a:xfrm>
            <a:off x="3898102" y="0"/>
            <a:ext cx="2982119" cy="500142"/>
          </a:xfrm>
          <a:prstGeom prst="rect">
            <a:avLst/>
          </a:prstGeom>
        </p:spPr>
        <p:txBody>
          <a:bodyPr vert="horz" lIns="93031" tIns="46516" rIns="93031" bIns="46516" rtlCol="0"/>
          <a:lstStyle>
            <a:lvl1pPr algn="r">
              <a:defRPr sz="1200"/>
            </a:lvl1pPr>
          </a:lstStyle>
          <a:p>
            <a:fld id="{60272A7D-6737-4318-870A-1612150A8482}" type="datetimeFigureOut">
              <a:rPr lang="en-GB" smtClean="0"/>
              <a:t>26.04.13</a:t>
            </a:fld>
            <a:endParaRPr lang="en-GB"/>
          </a:p>
        </p:txBody>
      </p:sp>
      <p:sp>
        <p:nvSpPr>
          <p:cNvPr id="4" name="Fußzeilenplatzhalter 3"/>
          <p:cNvSpPr>
            <a:spLocks noGrp="1"/>
          </p:cNvSpPr>
          <p:nvPr>
            <p:ph type="ftr" sz="quarter" idx="2"/>
          </p:nvPr>
        </p:nvSpPr>
        <p:spPr>
          <a:xfrm>
            <a:off x="0" y="9500960"/>
            <a:ext cx="2982119" cy="500142"/>
          </a:xfrm>
          <a:prstGeom prst="rect">
            <a:avLst/>
          </a:prstGeom>
        </p:spPr>
        <p:txBody>
          <a:bodyPr vert="horz" lIns="93031" tIns="46516" rIns="93031" bIns="46516" rtlCol="0" anchor="b"/>
          <a:lstStyle>
            <a:lvl1pPr algn="l">
              <a:defRPr sz="1200"/>
            </a:lvl1pPr>
          </a:lstStyle>
          <a:p>
            <a:endParaRPr lang="en-GB"/>
          </a:p>
        </p:txBody>
      </p:sp>
      <p:sp>
        <p:nvSpPr>
          <p:cNvPr id="5" name="Foliennummernplatzhalter 4"/>
          <p:cNvSpPr>
            <a:spLocks noGrp="1"/>
          </p:cNvSpPr>
          <p:nvPr>
            <p:ph type="sldNum" sz="quarter" idx="3"/>
          </p:nvPr>
        </p:nvSpPr>
        <p:spPr>
          <a:xfrm>
            <a:off x="3898102" y="9500960"/>
            <a:ext cx="2982119" cy="500142"/>
          </a:xfrm>
          <a:prstGeom prst="rect">
            <a:avLst/>
          </a:prstGeom>
        </p:spPr>
        <p:txBody>
          <a:bodyPr vert="horz" lIns="93031" tIns="46516" rIns="93031" bIns="46516" rtlCol="0" anchor="b"/>
          <a:lstStyle>
            <a:lvl1pPr algn="r">
              <a:defRPr sz="1200"/>
            </a:lvl1pPr>
          </a:lstStyle>
          <a:p>
            <a:fld id="{C5638F21-DAC7-427D-8AC6-798DCEB17A48}" type="slidenum">
              <a:rPr lang="en-GB" smtClean="0"/>
              <a:t>‹Nr.›</a:t>
            </a:fld>
            <a:endParaRPr lang="en-GB"/>
          </a:p>
        </p:txBody>
      </p:sp>
    </p:spTree>
    <p:extLst>
      <p:ext uri="{BB962C8B-B14F-4D97-AF65-F5344CB8AC3E}">
        <p14:creationId xmlns:p14="http://schemas.microsoft.com/office/powerpoint/2010/main" val="19669749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82119" cy="500142"/>
          </a:xfrm>
          <a:prstGeom prst="rect">
            <a:avLst/>
          </a:prstGeom>
        </p:spPr>
        <p:txBody>
          <a:bodyPr vert="horz" lIns="93031" tIns="46516" rIns="93031" bIns="46516" rtlCol="0"/>
          <a:lstStyle>
            <a:lvl1pPr algn="l">
              <a:defRPr sz="1200"/>
            </a:lvl1pPr>
          </a:lstStyle>
          <a:p>
            <a:endParaRPr lang="de-DE"/>
          </a:p>
        </p:txBody>
      </p:sp>
      <p:sp>
        <p:nvSpPr>
          <p:cNvPr id="3" name="Datumsplatzhalter 2"/>
          <p:cNvSpPr>
            <a:spLocks noGrp="1"/>
          </p:cNvSpPr>
          <p:nvPr>
            <p:ph type="dt" idx="1"/>
          </p:nvPr>
        </p:nvSpPr>
        <p:spPr>
          <a:xfrm>
            <a:off x="3898102" y="0"/>
            <a:ext cx="2982119" cy="500142"/>
          </a:xfrm>
          <a:prstGeom prst="rect">
            <a:avLst/>
          </a:prstGeom>
        </p:spPr>
        <p:txBody>
          <a:bodyPr vert="horz" lIns="93031" tIns="46516" rIns="93031" bIns="46516" rtlCol="0"/>
          <a:lstStyle>
            <a:lvl1pPr algn="r">
              <a:defRPr sz="1200"/>
            </a:lvl1pPr>
          </a:lstStyle>
          <a:p>
            <a:fld id="{6BBE51BD-89DC-45D2-9A72-6839E6CB538F}" type="datetimeFigureOut">
              <a:rPr lang="de-DE" smtClean="0"/>
              <a:t>26.04.13</a:t>
            </a:fld>
            <a:endParaRPr lang="de-DE"/>
          </a:p>
        </p:txBody>
      </p:sp>
      <p:sp>
        <p:nvSpPr>
          <p:cNvPr id="4" name="Folienbildplatzhalter 3"/>
          <p:cNvSpPr>
            <a:spLocks noGrp="1" noRot="1" noChangeAspect="1"/>
          </p:cNvSpPr>
          <p:nvPr>
            <p:ph type="sldImg" idx="2"/>
          </p:nvPr>
        </p:nvSpPr>
        <p:spPr>
          <a:xfrm>
            <a:off x="939800" y="750888"/>
            <a:ext cx="5002213" cy="3751262"/>
          </a:xfrm>
          <a:prstGeom prst="rect">
            <a:avLst/>
          </a:prstGeom>
          <a:noFill/>
          <a:ln w="12700">
            <a:solidFill>
              <a:prstClr val="black"/>
            </a:solidFill>
          </a:ln>
        </p:spPr>
        <p:txBody>
          <a:bodyPr vert="horz" lIns="93031" tIns="46516" rIns="93031" bIns="46516" rtlCol="0" anchor="ctr"/>
          <a:lstStyle/>
          <a:p>
            <a:endParaRPr lang="de-DE"/>
          </a:p>
        </p:txBody>
      </p:sp>
      <p:sp>
        <p:nvSpPr>
          <p:cNvPr id="5" name="Notizenplatzhalter 4"/>
          <p:cNvSpPr>
            <a:spLocks noGrp="1"/>
          </p:cNvSpPr>
          <p:nvPr>
            <p:ph type="body" sz="quarter" idx="3"/>
          </p:nvPr>
        </p:nvSpPr>
        <p:spPr>
          <a:xfrm>
            <a:off x="688182" y="4751349"/>
            <a:ext cx="5505450" cy="4501277"/>
          </a:xfrm>
          <a:prstGeom prst="rect">
            <a:avLst/>
          </a:prstGeom>
        </p:spPr>
        <p:txBody>
          <a:bodyPr vert="horz" lIns="93031" tIns="46516" rIns="93031" bIns="46516"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500960"/>
            <a:ext cx="2982119" cy="500142"/>
          </a:xfrm>
          <a:prstGeom prst="rect">
            <a:avLst/>
          </a:prstGeom>
        </p:spPr>
        <p:txBody>
          <a:bodyPr vert="horz" lIns="93031" tIns="46516" rIns="93031" bIns="46516" rtlCol="0" anchor="b"/>
          <a:lstStyle>
            <a:lvl1pPr algn="l">
              <a:defRPr sz="1200"/>
            </a:lvl1pPr>
          </a:lstStyle>
          <a:p>
            <a:endParaRPr lang="de-DE"/>
          </a:p>
        </p:txBody>
      </p:sp>
      <p:sp>
        <p:nvSpPr>
          <p:cNvPr id="7" name="Foliennummernplatzhalter 6"/>
          <p:cNvSpPr>
            <a:spLocks noGrp="1"/>
          </p:cNvSpPr>
          <p:nvPr>
            <p:ph type="sldNum" sz="quarter" idx="5"/>
          </p:nvPr>
        </p:nvSpPr>
        <p:spPr>
          <a:xfrm>
            <a:off x="3898102" y="9500960"/>
            <a:ext cx="2982119" cy="500142"/>
          </a:xfrm>
          <a:prstGeom prst="rect">
            <a:avLst/>
          </a:prstGeom>
        </p:spPr>
        <p:txBody>
          <a:bodyPr vert="horz" lIns="93031" tIns="46516" rIns="93031" bIns="46516" rtlCol="0" anchor="b"/>
          <a:lstStyle>
            <a:lvl1pPr algn="r">
              <a:defRPr sz="1200"/>
            </a:lvl1pPr>
          </a:lstStyle>
          <a:p>
            <a:fld id="{65FC689F-E99A-4AE3-884A-19611D160E38}" type="slidenum">
              <a:rPr lang="de-DE" smtClean="0"/>
              <a:t>‹Nr.›</a:t>
            </a:fld>
            <a:endParaRPr lang="de-DE"/>
          </a:p>
        </p:txBody>
      </p:sp>
    </p:spTree>
    <p:extLst>
      <p:ext uri="{BB962C8B-B14F-4D97-AF65-F5344CB8AC3E}">
        <p14:creationId xmlns:p14="http://schemas.microsoft.com/office/powerpoint/2010/main" val="16194723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65FC689F-E99A-4AE3-884A-19611D160E38}" type="slidenum">
              <a:rPr lang="de-DE" smtClean="0"/>
              <a:t>1</a:t>
            </a:fld>
            <a:endParaRPr lang="de-DE"/>
          </a:p>
        </p:txBody>
      </p:sp>
    </p:spTree>
    <p:extLst>
      <p:ext uri="{BB962C8B-B14F-4D97-AF65-F5344CB8AC3E}">
        <p14:creationId xmlns:p14="http://schemas.microsoft.com/office/powerpoint/2010/main" val="2887087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800" dirty="0"/>
              <a:t>Today I am going to introduce you the organization called ‘Slow food’. First we are going to look at </a:t>
            </a:r>
            <a:r>
              <a:rPr lang="en-GB" sz="1800" dirty="0" smtClean="0"/>
              <a:t>how </a:t>
            </a:r>
            <a:r>
              <a:rPr lang="en-GB" sz="1800" dirty="0"/>
              <a:t>‘Slow food’ </a:t>
            </a:r>
            <a:r>
              <a:rPr lang="en-GB" sz="1800" dirty="0" smtClean="0"/>
              <a:t>began. </a:t>
            </a:r>
            <a:r>
              <a:rPr lang="en-GB" sz="1800" dirty="0"/>
              <a:t>Then </a:t>
            </a:r>
            <a:r>
              <a:rPr lang="en-GB" sz="1800" dirty="0" smtClean="0"/>
              <a:t>how </a:t>
            </a:r>
            <a:r>
              <a:rPr lang="en-GB" sz="1800" dirty="0"/>
              <a:t>‘Slow food</a:t>
            </a:r>
            <a:r>
              <a:rPr lang="en-GB" sz="1800" dirty="0" smtClean="0"/>
              <a:t>’ is constructed </a:t>
            </a:r>
            <a:r>
              <a:rPr lang="en-GB" sz="1800" dirty="0"/>
              <a:t>and in the end I am going to tell you about the campaigns, </a:t>
            </a:r>
            <a:r>
              <a:rPr lang="en-GB" sz="1800" dirty="0" smtClean="0"/>
              <a:t>which </a:t>
            </a:r>
            <a:r>
              <a:rPr lang="en-GB" sz="1800" dirty="0"/>
              <a:t>are life rescuing to many people. However, I will say more about it later. And if there are any Questions you can interrupt me.</a:t>
            </a:r>
          </a:p>
        </p:txBody>
      </p:sp>
      <p:sp>
        <p:nvSpPr>
          <p:cNvPr id="4" name="Foliennummernplatzhalter 3"/>
          <p:cNvSpPr>
            <a:spLocks noGrp="1"/>
          </p:cNvSpPr>
          <p:nvPr>
            <p:ph type="sldNum" sz="quarter" idx="10"/>
          </p:nvPr>
        </p:nvSpPr>
        <p:spPr/>
        <p:txBody>
          <a:bodyPr/>
          <a:lstStyle/>
          <a:p>
            <a:fld id="{65FC689F-E99A-4AE3-884A-19611D160E38}" type="slidenum">
              <a:rPr lang="de-DE" smtClean="0"/>
              <a:t>2</a:t>
            </a:fld>
            <a:endParaRPr lang="de-DE"/>
          </a:p>
        </p:txBody>
      </p:sp>
    </p:spTree>
    <p:extLst>
      <p:ext uri="{BB962C8B-B14F-4D97-AF65-F5344CB8AC3E}">
        <p14:creationId xmlns:p14="http://schemas.microsoft.com/office/powerpoint/2010/main" val="1663280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800" dirty="0"/>
              <a:t>So lets start with ‘How did ‘Slow food’ begin?’. The organization ‘Slow food’ (which first was called </a:t>
            </a:r>
            <a:r>
              <a:rPr lang="en-GB" sz="1800" dirty="0" err="1"/>
              <a:t>Arcigola</a:t>
            </a:r>
            <a:r>
              <a:rPr lang="en-GB" sz="1800" dirty="0"/>
              <a:t>) was started by an Italian man called Carlo </a:t>
            </a:r>
            <a:r>
              <a:rPr lang="en-GB" sz="1800" dirty="0" err="1"/>
              <a:t>Petrini</a:t>
            </a:r>
            <a:r>
              <a:rPr lang="en-GB" sz="1800" dirty="0"/>
              <a:t>. During some protests in Rome against opening a McDonalds next to the Spanish steps, he and his friend started the organization on the vineyards in Barolo. That’s one reason why the logo is an edible snail. Another is that you are supposed to eat your food slowly and you should enjoy it, which is one part of the philosophy from ‘Slow food’. If you want to you could say ‘Slow food’ is the opposite of fast food.</a:t>
            </a:r>
          </a:p>
          <a:p>
            <a:r>
              <a:rPr lang="en-GB" sz="1800" dirty="0" err="1"/>
              <a:t>Petrini</a:t>
            </a:r>
            <a:r>
              <a:rPr lang="en-GB" sz="1800" dirty="0"/>
              <a:t> once said: ‘</a:t>
            </a:r>
            <a:r>
              <a:rPr lang="en-GB" sz="1800" dirty="0" err="1"/>
              <a:t>Buono</a:t>
            </a:r>
            <a:r>
              <a:rPr lang="en-GB" sz="1800" dirty="0"/>
              <a:t>, </a:t>
            </a:r>
            <a:r>
              <a:rPr lang="en-GB" sz="1800" dirty="0" err="1"/>
              <a:t>pulito</a:t>
            </a:r>
            <a:r>
              <a:rPr lang="en-GB" sz="1800" dirty="0"/>
              <a:t> e giusto ‘ which means: ‘Good, clean and fair.’</a:t>
            </a:r>
            <a:br>
              <a:rPr lang="en-GB" sz="1800" dirty="0"/>
            </a:br>
            <a:r>
              <a:rPr lang="en-GB" sz="1800" dirty="0"/>
              <a:t>So from these three words you may already imagine what ‘Slow food’ is about. These words mean: eating the regional, seasonal and traditional food, eating only what you need, so that the </a:t>
            </a:r>
            <a:r>
              <a:rPr lang="en-GB" sz="1800" dirty="0" smtClean="0"/>
              <a:t>consumption </a:t>
            </a:r>
            <a:r>
              <a:rPr lang="en-GB" sz="1800" dirty="0"/>
              <a:t>does not harm the environment, the life of the animals or our own </a:t>
            </a:r>
            <a:r>
              <a:rPr lang="en-GB" sz="1800" dirty="0" smtClean="0"/>
              <a:t>health. </a:t>
            </a:r>
            <a:r>
              <a:rPr lang="en-GB" sz="1800" dirty="0"/>
              <a:t>I</a:t>
            </a:r>
            <a:r>
              <a:rPr lang="en-GB" sz="1800" dirty="0" smtClean="0"/>
              <a:t>t </a:t>
            </a:r>
            <a:r>
              <a:rPr lang="en-GB" sz="1800" dirty="0"/>
              <a:t>is </a:t>
            </a:r>
            <a:r>
              <a:rPr lang="en-GB" sz="1800" dirty="0" smtClean="0"/>
              <a:t>also about </a:t>
            </a:r>
            <a:r>
              <a:rPr lang="en-GB" sz="1800" dirty="0"/>
              <a:t>having good prices for the farmers and the consumers</a:t>
            </a:r>
            <a:r>
              <a:rPr lang="en-GB" sz="1800" dirty="0" smtClean="0"/>
              <a:t>.</a:t>
            </a:r>
          </a:p>
        </p:txBody>
      </p:sp>
      <p:sp>
        <p:nvSpPr>
          <p:cNvPr id="4" name="Foliennummernplatzhalter 3"/>
          <p:cNvSpPr>
            <a:spLocks noGrp="1"/>
          </p:cNvSpPr>
          <p:nvPr>
            <p:ph type="sldNum" sz="quarter" idx="10"/>
          </p:nvPr>
        </p:nvSpPr>
        <p:spPr/>
        <p:txBody>
          <a:bodyPr/>
          <a:lstStyle/>
          <a:p>
            <a:fld id="{65FC689F-E99A-4AE3-884A-19611D160E38}" type="slidenum">
              <a:rPr lang="de-DE" smtClean="0"/>
              <a:t>3</a:t>
            </a:fld>
            <a:endParaRPr lang="de-DE"/>
          </a:p>
        </p:txBody>
      </p:sp>
    </p:spTree>
    <p:extLst>
      <p:ext uri="{BB962C8B-B14F-4D97-AF65-F5344CB8AC3E}">
        <p14:creationId xmlns:p14="http://schemas.microsoft.com/office/powerpoint/2010/main" val="1821468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800" dirty="0" smtClean="0"/>
              <a:t>Now we are going to move to ‘How is ‘Slow food’ constructed?’ First </a:t>
            </a:r>
            <a:r>
              <a:rPr lang="en-GB" sz="1800" dirty="0"/>
              <a:t>of all ‘Slow food’ is a organization, which is </a:t>
            </a:r>
            <a:r>
              <a:rPr lang="en-GB" sz="1800" dirty="0" smtClean="0"/>
              <a:t>present </a:t>
            </a:r>
            <a:r>
              <a:rPr lang="en-GB" sz="1800" dirty="0"/>
              <a:t>in 153 countries and has 100,000 members. There are 1,300 so called </a:t>
            </a:r>
            <a:r>
              <a:rPr lang="en-GB" sz="1800" dirty="0" err="1"/>
              <a:t>convivia</a:t>
            </a:r>
            <a:r>
              <a:rPr lang="en-GB" sz="1800" dirty="0"/>
              <a:t>. They are groups who organize events, from trips to local farmers, to discussions, education courses or just simple dinners where everyone can share his experiences with the others. These are the main </a:t>
            </a:r>
            <a:r>
              <a:rPr lang="en-GB" sz="1800" dirty="0" smtClean="0"/>
              <a:t>instruments which make this </a:t>
            </a:r>
            <a:r>
              <a:rPr lang="en-GB" sz="1800" dirty="0"/>
              <a:t>worldwide organization </a:t>
            </a:r>
            <a:r>
              <a:rPr lang="en-GB" sz="1800" dirty="0" smtClean="0"/>
              <a:t>work. </a:t>
            </a:r>
            <a:r>
              <a:rPr lang="en-GB" sz="1800" dirty="0"/>
              <a:t>There are many more instances that are </a:t>
            </a:r>
            <a:r>
              <a:rPr lang="en-GB" sz="1800" dirty="0" smtClean="0"/>
              <a:t>relevant </a:t>
            </a:r>
            <a:r>
              <a:rPr lang="en-GB" sz="1800" dirty="0"/>
              <a:t>too, but those are more important to the campaigns to which I will present you now.</a:t>
            </a:r>
          </a:p>
        </p:txBody>
      </p:sp>
      <p:sp>
        <p:nvSpPr>
          <p:cNvPr id="4" name="Foliennummernplatzhalter 3"/>
          <p:cNvSpPr>
            <a:spLocks noGrp="1"/>
          </p:cNvSpPr>
          <p:nvPr>
            <p:ph type="sldNum" sz="quarter" idx="10"/>
          </p:nvPr>
        </p:nvSpPr>
        <p:spPr/>
        <p:txBody>
          <a:bodyPr/>
          <a:lstStyle/>
          <a:p>
            <a:fld id="{65FC689F-E99A-4AE3-884A-19611D160E38}" type="slidenum">
              <a:rPr lang="de-DE" smtClean="0"/>
              <a:t>4</a:t>
            </a:fld>
            <a:endParaRPr lang="de-DE"/>
          </a:p>
        </p:txBody>
      </p:sp>
    </p:spTree>
    <p:extLst>
      <p:ext uri="{BB962C8B-B14F-4D97-AF65-F5344CB8AC3E}">
        <p14:creationId xmlns:p14="http://schemas.microsoft.com/office/powerpoint/2010/main" val="18214688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800" dirty="0"/>
              <a:t>‘Slow food’ has 8 campaigns, of which I will present you 3. Also I will introduce you to the big network called ‘Terra Madre’.</a:t>
            </a:r>
          </a:p>
          <a:p>
            <a:r>
              <a:rPr lang="en-GB" sz="1800" dirty="0"/>
              <a:t>It was started by ‘Slow food’ to help the small farmers, breeders and many </a:t>
            </a:r>
            <a:r>
              <a:rPr lang="en-GB" sz="1800" dirty="0" smtClean="0"/>
              <a:t>others </a:t>
            </a:r>
            <a:r>
              <a:rPr lang="en-GB" sz="1800" dirty="0"/>
              <a:t>so that they would have a chance to </a:t>
            </a:r>
            <a:r>
              <a:rPr lang="en-GB" sz="1800" dirty="0" smtClean="0"/>
              <a:t>voice </a:t>
            </a:r>
            <a:r>
              <a:rPr lang="en-GB" sz="1800" dirty="0"/>
              <a:t>their opinion. This network brings them together with the consumers, cooks, academics and youth groups so that they can work together. They have big so called ‘world meetings’. In the fist one there were 5,000 producers from 130 countries and every time more and more people and groups join it.</a:t>
            </a:r>
          </a:p>
          <a:p>
            <a:r>
              <a:rPr lang="en-GB" sz="1800" dirty="0"/>
              <a:t>Another campaign is ‘Slow fish’, which originate from ‘Terra Madre’. With this campaign ‘Slow food’ supports the people who live from the </a:t>
            </a:r>
            <a:r>
              <a:rPr lang="en-GB" sz="1800" dirty="0" smtClean="0"/>
              <a:t>resources </a:t>
            </a:r>
            <a:r>
              <a:rPr lang="en-GB" sz="1800" dirty="0"/>
              <a:t>of the sea. They are seeking to recover the traditional way and knowledge of fishing communities. It is supported by the 100,000 members of ‘Slow food’, 5,000 food producers, farmers </a:t>
            </a:r>
            <a:r>
              <a:rPr lang="en-GB" sz="1800"/>
              <a:t>and </a:t>
            </a:r>
            <a:r>
              <a:rPr lang="en-GB" sz="1800" smtClean="0"/>
              <a:t>fishermen</a:t>
            </a:r>
            <a:r>
              <a:rPr lang="en-GB" sz="1800" dirty="0" smtClean="0"/>
              <a:t>, </a:t>
            </a:r>
            <a:r>
              <a:rPr lang="en-GB" sz="1800" dirty="0"/>
              <a:t>1,000 cooks and 500 academics.</a:t>
            </a:r>
          </a:p>
        </p:txBody>
      </p:sp>
      <p:sp>
        <p:nvSpPr>
          <p:cNvPr id="4" name="Foliennummernplatzhalter 3"/>
          <p:cNvSpPr>
            <a:spLocks noGrp="1"/>
          </p:cNvSpPr>
          <p:nvPr>
            <p:ph type="sldNum" sz="quarter" idx="10"/>
          </p:nvPr>
        </p:nvSpPr>
        <p:spPr/>
        <p:txBody>
          <a:bodyPr/>
          <a:lstStyle/>
          <a:p>
            <a:fld id="{65FC689F-E99A-4AE3-884A-19611D160E38}" type="slidenum">
              <a:rPr lang="de-DE" smtClean="0"/>
              <a:t>5</a:t>
            </a:fld>
            <a:endParaRPr lang="de-DE"/>
          </a:p>
        </p:txBody>
      </p:sp>
    </p:spTree>
    <p:extLst>
      <p:ext uri="{BB962C8B-B14F-4D97-AF65-F5344CB8AC3E}">
        <p14:creationId xmlns:p14="http://schemas.microsoft.com/office/powerpoint/2010/main" val="1187902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800" dirty="0"/>
              <a:t>The campaign ‘Raw milk’ was created </a:t>
            </a:r>
            <a:r>
              <a:rPr lang="en-GB" sz="1800" dirty="0" smtClean="0"/>
              <a:t>to</a:t>
            </a:r>
            <a:r>
              <a:rPr lang="en-GB" sz="1800" baseline="0" dirty="0" smtClean="0"/>
              <a:t> protect </a:t>
            </a:r>
            <a:r>
              <a:rPr lang="en-GB" sz="1800" dirty="0" smtClean="0"/>
              <a:t>the </a:t>
            </a:r>
            <a:r>
              <a:rPr lang="en-GB" sz="1800" dirty="0"/>
              <a:t>rights of the cheese </a:t>
            </a:r>
            <a:r>
              <a:rPr lang="en-GB" sz="1800" dirty="0" smtClean="0"/>
              <a:t>makers to make</a:t>
            </a:r>
            <a:r>
              <a:rPr lang="en-GB" sz="1800" baseline="0" dirty="0" smtClean="0"/>
              <a:t> cheese out of raw milk</a:t>
            </a:r>
            <a:r>
              <a:rPr lang="en-GB" sz="1800" dirty="0" smtClean="0"/>
              <a:t>. </a:t>
            </a:r>
            <a:r>
              <a:rPr lang="en-GB" sz="1800" dirty="0"/>
              <a:t>In some </a:t>
            </a:r>
            <a:r>
              <a:rPr lang="en-GB" sz="1800" dirty="0" smtClean="0"/>
              <a:t>counties (Australia, USA, Ireland and the</a:t>
            </a:r>
            <a:r>
              <a:rPr lang="en-GB" sz="1800" baseline="0" dirty="0" smtClean="0"/>
              <a:t> </a:t>
            </a:r>
            <a:r>
              <a:rPr lang="en-GB" sz="1800" dirty="0" smtClean="0"/>
              <a:t>UK) </a:t>
            </a:r>
            <a:r>
              <a:rPr lang="en-GB" sz="1800" dirty="0"/>
              <a:t>the hygiene laws do not allow that cheese can be made out of raw </a:t>
            </a:r>
            <a:r>
              <a:rPr lang="en-GB" sz="1800" dirty="0" smtClean="0"/>
              <a:t>milk.</a:t>
            </a:r>
            <a:r>
              <a:rPr lang="en-GB" sz="1800" baseline="0" dirty="0" smtClean="0"/>
              <a:t> To change these laws</a:t>
            </a:r>
            <a:r>
              <a:rPr lang="en-GB" sz="1800" dirty="0" smtClean="0"/>
              <a:t> </a:t>
            </a:r>
            <a:r>
              <a:rPr lang="en-GB" sz="1800" dirty="0"/>
              <a:t>they collected 20,000 signatures. </a:t>
            </a:r>
          </a:p>
          <a:p>
            <a:r>
              <a:rPr lang="en-GB" sz="1800" dirty="0"/>
              <a:t>‘Slow food’ is against genetically modified crops, so </a:t>
            </a:r>
            <a:r>
              <a:rPr lang="en-GB" sz="1800" dirty="0" smtClean="0"/>
              <a:t>they started the campaign </a:t>
            </a:r>
            <a:r>
              <a:rPr lang="en-GB" sz="1800" dirty="0"/>
              <a:t>‘GMOs’. </a:t>
            </a:r>
            <a:r>
              <a:rPr lang="en-GB" sz="1800" dirty="0" smtClean="0"/>
              <a:t>This </a:t>
            </a:r>
            <a:r>
              <a:rPr lang="en-GB" sz="1800" dirty="0"/>
              <a:t>campaign is supported through the </a:t>
            </a:r>
            <a:r>
              <a:rPr lang="en-GB" sz="1800" dirty="0" err="1" smtClean="0"/>
              <a:t>convivia</a:t>
            </a:r>
            <a:r>
              <a:rPr lang="en-GB" sz="1800" dirty="0" smtClean="0"/>
              <a:t>, </a:t>
            </a:r>
            <a:r>
              <a:rPr lang="en-GB" sz="1800" dirty="0"/>
              <a:t>which with the help of other organizations fight against genetically modified crops.</a:t>
            </a:r>
          </a:p>
        </p:txBody>
      </p:sp>
      <p:sp>
        <p:nvSpPr>
          <p:cNvPr id="4" name="Foliennummernplatzhalter 3"/>
          <p:cNvSpPr>
            <a:spLocks noGrp="1"/>
          </p:cNvSpPr>
          <p:nvPr>
            <p:ph type="sldNum" sz="quarter" idx="10"/>
          </p:nvPr>
        </p:nvSpPr>
        <p:spPr/>
        <p:txBody>
          <a:bodyPr/>
          <a:lstStyle/>
          <a:p>
            <a:fld id="{65FC689F-E99A-4AE3-884A-19611D160E38}" type="slidenum">
              <a:rPr lang="de-DE" smtClean="0"/>
              <a:t>6</a:t>
            </a:fld>
            <a:endParaRPr lang="de-DE"/>
          </a:p>
        </p:txBody>
      </p:sp>
    </p:spTree>
    <p:extLst>
      <p:ext uri="{BB962C8B-B14F-4D97-AF65-F5344CB8AC3E}">
        <p14:creationId xmlns:p14="http://schemas.microsoft.com/office/powerpoint/2010/main" val="11879022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65FC689F-E99A-4AE3-884A-19611D160E38}" type="slidenum">
              <a:rPr lang="de-DE" smtClean="0"/>
              <a:t>7</a:t>
            </a:fld>
            <a:endParaRPr lang="de-DE"/>
          </a:p>
        </p:txBody>
      </p:sp>
    </p:spTree>
    <p:extLst>
      <p:ext uri="{BB962C8B-B14F-4D97-AF65-F5344CB8AC3E}">
        <p14:creationId xmlns:p14="http://schemas.microsoft.com/office/powerpoint/2010/main" val="1928333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65FC689F-E99A-4AE3-884A-19611D160E38}" type="slidenum">
              <a:rPr lang="de-DE" smtClean="0"/>
              <a:t>8</a:t>
            </a:fld>
            <a:endParaRPr lang="de-DE"/>
          </a:p>
        </p:txBody>
      </p:sp>
    </p:spTree>
    <p:extLst>
      <p:ext uri="{BB962C8B-B14F-4D97-AF65-F5344CB8AC3E}">
        <p14:creationId xmlns:p14="http://schemas.microsoft.com/office/powerpoint/2010/main" val="2717759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6991BF5F-2EA6-4213-9AC6-EFEC5840532E}" type="datetimeFigureOut">
              <a:rPr lang="de-DE" smtClean="0"/>
              <a:t>26.04.13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8A92AD4-9F8C-4D01-BACC-1361E968BC94}" type="slidenum">
              <a:rPr lang="de-DE" smtClean="0"/>
              <a:t>‹Nr.›</a:t>
            </a:fld>
            <a:endParaRPr lang="de-DE"/>
          </a:p>
        </p:txBody>
      </p:sp>
    </p:spTree>
    <p:extLst>
      <p:ext uri="{BB962C8B-B14F-4D97-AF65-F5344CB8AC3E}">
        <p14:creationId xmlns:p14="http://schemas.microsoft.com/office/powerpoint/2010/main" val="3711470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6991BF5F-2EA6-4213-9AC6-EFEC5840532E}" type="datetimeFigureOut">
              <a:rPr lang="de-DE" smtClean="0"/>
              <a:t>26.04.13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8A92AD4-9F8C-4D01-BACC-1361E968BC94}" type="slidenum">
              <a:rPr lang="de-DE" smtClean="0"/>
              <a:t>‹Nr.›</a:t>
            </a:fld>
            <a:endParaRPr lang="de-DE"/>
          </a:p>
        </p:txBody>
      </p:sp>
    </p:spTree>
    <p:extLst>
      <p:ext uri="{BB962C8B-B14F-4D97-AF65-F5344CB8AC3E}">
        <p14:creationId xmlns:p14="http://schemas.microsoft.com/office/powerpoint/2010/main" val="772923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6991BF5F-2EA6-4213-9AC6-EFEC5840532E}" type="datetimeFigureOut">
              <a:rPr lang="de-DE" smtClean="0"/>
              <a:t>26.04.13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8A92AD4-9F8C-4D01-BACC-1361E968BC94}" type="slidenum">
              <a:rPr lang="de-DE" smtClean="0"/>
              <a:t>‹Nr.›</a:t>
            </a:fld>
            <a:endParaRPr lang="de-DE"/>
          </a:p>
        </p:txBody>
      </p:sp>
    </p:spTree>
    <p:extLst>
      <p:ext uri="{BB962C8B-B14F-4D97-AF65-F5344CB8AC3E}">
        <p14:creationId xmlns:p14="http://schemas.microsoft.com/office/powerpoint/2010/main" val="3492379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6991BF5F-2EA6-4213-9AC6-EFEC5840532E}" type="datetimeFigureOut">
              <a:rPr lang="de-DE" smtClean="0"/>
              <a:t>26.04.13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8A92AD4-9F8C-4D01-BACC-1361E968BC94}" type="slidenum">
              <a:rPr lang="de-DE" smtClean="0"/>
              <a:t>‹Nr.›</a:t>
            </a:fld>
            <a:endParaRPr lang="de-DE"/>
          </a:p>
        </p:txBody>
      </p:sp>
    </p:spTree>
    <p:extLst>
      <p:ext uri="{BB962C8B-B14F-4D97-AF65-F5344CB8AC3E}">
        <p14:creationId xmlns:p14="http://schemas.microsoft.com/office/powerpoint/2010/main" val="3786393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6991BF5F-2EA6-4213-9AC6-EFEC5840532E}" type="datetimeFigureOut">
              <a:rPr lang="de-DE" smtClean="0"/>
              <a:t>26.04.13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8A92AD4-9F8C-4D01-BACC-1361E968BC94}" type="slidenum">
              <a:rPr lang="de-DE" smtClean="0"/>
              <a:t>‹Nr.›</a:t>
            </a:fld>
            <a:endParaRPr lang="de-DE"/>
          </a:p>
        </p:txBody>
      </p:sp>
    </p:spTree>
    <p:extLst>
      <p:ext uri="{BB962C8B-B14F-4D97-AF65-F5344CB8AC3E}">
        <p14:creationId xmlns:p14="http://schemas.microsoft.com/office/powerpoint/2010/main" val="1289773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6991BF5F-2EA6-4213-9AC6-EFEC5840532E}" type="datetimeFigureOut">
              <a:rPr lang="de-DE" smtClean="0"/>
              <a:t>26.04.13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8A92AD4-9F8C-4D01-BACC-1361E968BC94}" type="slidenum">
              <a:rPr lang="de-DE" smtClean="0"/>
              <a:t>‹Nr.›</a:t>
            </a:fld>
            <a:endParaRPr lang="de-DE"/>
          </a:p>
        </p:txBody>
      </p:sp>
    </p:spTree>
    <p:extLst>
      <p:ext uri="{BB962C8B-B14F-4D97-AF65-F5344CB8AC3E}">
        <p14:creationId xmlns:p14="http://schemas.microsoft.com/office/powerpoint/2010/main" val="1888650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6991BF5F-2EA6-4213-9AC6-EFEC5840532E}" type="datetimeFigureOut">
              <a:rPr lang="de-DE" smtClean="0"/>
              <a:t>26.04.13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38A92AD4-9F8C-4D01-BACC-1361E968BC94}" type="slidenum">
              <a:rPr lang="de-DE" smtClean="0"/>
              <a:t>‹Nr.›</a:t>
            </a:fld>
            <a:endParaRPr lang="de-DE"/>
          </a:p>
        </p:txBody>
      </p:sp>
    </p:spTree>
    <p:extLst>
      <p:ext uri="{BB962C8B-B14F-4D97-AF65-F5344CB8AC3E}">
        <p14:creationId xmlns:p14="http://schemas.microsoft.com/office/powerpoint/2010/main" val="742306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6991BF5F-2EA6-4213-9AC6-EFEC5840532E}" type="datetimeFigureOut">
              <a:rPr lang="de-DE" smtClean="0"/>
              <a:t>26.04.13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38A92AD4-9F8C-4D01-BACC-1361E968BC94}" type="slidenum">
              <a:rPr lang="de-DE" smtClean="0"/>
              <a:t>‹Nr.›</a:t>
            </a:fld>
            <a:endParaRPr lang="de-DE"/>
          </a:p>
        </p:txBody>
      </p:sp>
    </p:spTree>
    <p:extLst>
      <p:ext uri="{BB962C8B-B14F-4D97-AF65-F5344CB8AC3E}">
        <p14:creationId xmlns:p14="http://schemas.microsoft.com/office/powerpoint/2010/main" val="32944991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6991BF5F-2EA6-4213-9AC6-EFEC5840532E}" type="datetimeFigureOut">
              <a:rPr lang="de-DE" smtClean="0"/>
              <a:t>26.04.13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38A92AD4-9F8C-4D01-BACC-1361E968BC94}" type="slidenum">
              <a:rPr lang="de-DE" smtClean="0"/>
              <a:t>‹Nr.›</a:t>
            </a:fld>
            <a:endParaRPr lang="de-DE"/>
          </a:p>
        </p:txBody>
      </p:sp>
    </p:spTree>
    <p:extLst>
      <p:ext uri="{BB962C8B-B14F-4D97-AF65-F5344CB8AC3E}">
        <p14:creationId xmlns:p14="http://schemas.microsoft.com/office/powerpoint/2010/main" val="3360439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6991BF5F-2EA6-4213-9AC6-EFEC5840532E}" type="datetimeFigureOut">
              <a:rPr lang="de-DE" smtClean="0"/>
              <a:t>26.04.13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8A92AD4-9F8C-4D01-BACC-1361E968BC94}" type="slidenum">
              <a:rPr lang="de-DE" smtClean="0"/>
              <a:t>‹Nr.›</a:t>
            </a:fld>
            <a:endParaRPr lang="de-DE"/>
          </a:p>
        </p:txBody>
      </p:sp>
    </p:spTree>
    <p:extLst>
      <p:ext uri="{BB962C8B-B14F-4D97-AF65-F5344CB8AC3E}">
        <p14:creationId xmlns:p14="http://schemas.microsoft.com/office/powerpoint/2010/main" val="3172389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6991BF5F-2EA6-4213-9AC6-EFEC5840532E}" type="datetimeFigureOut">
              <a:rPr lang="de-DE" smtClean="0"/>
              <a:t>26.04.13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8A92AD4-9F8C-4D01-BACC-1361E968BC94}" type="slidenum">
              <a:rPr lang="de-DE" smtClean="0"/>
              <a:t>‹Nr.›</a:t>
            </a:fld>
            <a:endParaRPr lang="de-DE"/>
          </a:p>
        </p:txBody>
      </p:sp>
    </p:spTree>
    <p:extLst>
      <p:ext uri="{BB962C8B-B14F-4D97-AF65-F5344CB8AC3E}">
        <p14:creationId xmlns:p14="http://schemas.microsoft.com/office/powerpoint/2010/main" val="375166778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91BF5F-2EA6-4213-9AC6-EFEC5840532E}" type="datetimeFigureOut">
              <a:rPr lang="de-DE" smtClean="0"/>
              <a:t>26.04.13</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A92AD4-9F8C-4D01-BACC-1361E968BC94}" type="slidenum">
              <a:rPr lang="de-DE" smtClean="0"/>
              <a:t>‹Nr.›</a:t>
            </a:fld>
            <a:endParaRPr lang="de-DE"/>
          </a:p>
        </p:txBody>
      </p:sp>
    </p:spTree>
    <p:extLst>
      <p:ext uri="{BB962C8B-B14F-4D97-AF65-F5344CB8AC3E}">
        <p14:creationId xmlns:p14="http://schemas.microsoft.com/office/powerpoint/2010/main" val="2916164893"/>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5"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hyperlink" Target="http://www.terramadre.info/pagine/organizzazione/" TargetMode="External"/><Relationship Id="rId5" Type="http://schemas.openxmlformats.org/officeDocument/2006/relationships/hyperlink" Target="http://www.slowfood.com/slowfish/" TargetMode="External"/><Relationship Id="rId6" Type="http://schemas.openxmlformats.org/officeDocument/2006/relationships/hyperlink" Target="http://slowfood.com/international/23/raw-milk" TargetMode="External"/><Relationship Id="rId7" Type="http://schemas.openxmlformats.org/officeDocument/2006/relationships/hyperlink" Target="http://slowfood.com/international/22/gmos" TargetMode="Externa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http://upload.wikimedia.org/wikipedia/de/thumb/d/df/Slow_Food.svg/250px-Slow_Food.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268760"/>
            <a:ext cx="8085644" cy="381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96570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1772816"/>
            <a:ext cx="5670000" cy="37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descr="http://blogs.taz.de/arabesken/files/2010/06/fragezeichen1.jpg"/>
          <p:cNvPicPr>
            <a:picLocks noChangeAspect="1" noChangeArrowheads="1"/>
          </p:cNvPicPr>
          <p:nvPr/>
        </p:nvPicPr>
        <p:blipFill>
          <a:blip r:embed="rId4">
            <a:extLst>
              <a:ext uri="{BEBA8EAE-BF5A-486C-A8C5-ECC9F3942E4B}">
                <a14:imgProps xmlns:a14="http://schemas.microsoft.com/office/drawing/2010/main">
                  <a14:imgLayer r:embed="rId5">
                    <a14:imgEffect>
                      <a14:artisticPaintStrokes/>
                    </a14:imgEffect>
                  </a14:imgLayer>
                </a14:imgProps>
              </a:ext>
              <a:ext uri="{28A0092B-C50C-407E-A947-70E740481C1C}">
                <a14:useLocalDpi xmlns:a14="http://schemas.microsoft.com/office/drawing/2010/main" val="0"/>
              </a:ext>
            </a:extLst>
          </a:blip>
          <a:srcRect/>
          <a:stretch>
            <a:fillRect/>
          </a:stretch>
        </p:blipFill>
        <p:spPr bwMode="auto">
          <a:xfrm>
            <a:off x="4886036" y="3769703"/>
            <a:ext cx="2252248" cy="2914979"/>
          </a:xfrm>
          <a:prstGeom prst="rect">
            <a:avLst/>
          </a:prstGeom>
          <a:noFill/>
          <a:extLst>
            <a:ext uri="{909E8E84-426E-40dd-AFC4-6F175D3DCCD1}">
              <a14:hiddenFill xmlns:a14="http://schemas.microsoft.com/office/drawing/2010/main">
                <a:solidFill>
                  <a:srgbClr val="FFFFFF"/>
                </a:solidFill>
              </a14:hiddenFill>
            </a:ext>
          </a:extLst>
        </p:spPr>
      </p:pic>
      <p:sp>
        <p:nvSpPr>
          <p:cNvPr id="3" name="Inhaltsplatzhalter 2"/>
          <p:cNvSpPr>
            <a:spLocks noGrp="1"/>
          </p:cNvSpPr>
          <p:nvPr>
            <p:ph idx="1"/>
          </p:nvPr>
        </p:nvSpPr>
        <p:spPr>
          <a:xfrm>
            <a:off x="457200" y="2276872"/>
            <a:ext cx="8229600" cy="3849291"/>
          </a:xfrm>
        </p:spPr>
        <p:txBody>
          <a:bodyPr>
            <a:normAutofit/>
          </a:bodyPr>
          <a:lstStyle/>
          <a:p>
            <a:r>
              <a:rPr lang="en-GB" b="1" dirty="0" smtClean="0"/>
              <a:t>How did ‘Slow food’ begin?</a:t>
            </a:r>
          </a:p>
          <a:p>
            <a:r>
              <a:rPr lang="en-GB" b="1" dirty="0" smtClean="0"/>
              <a:t>How is ‘Slow food’ constructed?</a:t>
            </a:r>
          </a:p>
          <a:p>
            <a:r>
              <a:rPr lang="en-GB" b="1" dirty="0" smtClean="0"/>
              <a:t>Campaigns</a:t>
            </a:r>
          </a:p>
          <a:p>
            <a:r>
              <a:rPr lang="en-GB" b="1" dirty="0" smtClean="0"/>
              <a:t>Links</a:t>
            </a:r>
          </a:p>
          <a:p>
            <a:endParaRPr lang="en-GB" b="1" dirty="0" smtClean="0"/>
          </a:p>
          <a:p>
            <a:endParaRPr lang="en-GB" dirty="0"/>
          </a:p>
        </p:txBody>
      </p:sp>
      <p:sp>
        <p:nvSpPr>
          <p:cNvPr id="5" name="Rechteck 4"/>
          <p:cNvSpPr/>
          <p:nvPr/>
        </p:nvSpPr>
        <p:spPr>
          <a:xfrm>
            <a:off x="2843808" y="404664"/>
            <a:ext cx="2474909"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de-DE"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Content</a:t>
            </a:r>
            <a:endParaRPr lang="de-DE"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858328836"/>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nodeType="clickEffect">
                                  <p:stCondLst>
                                    <p:cond delay="0"/>
                                  </p:stCondLst>
                                  <p:childTnLst>
                                    <p:set>
                                      <p:cBhvr>
                                        <p:cTn id="34" dur="1" fill="hold">
                                          <p:stCondLst>
                                            <p:cond delay="0"/>
                                          </p:stCondLst>
                                        </p:cTn>
                                        <p:tgtEl>
                                          <p:spTgt spid="4098"/>
                                        </p:tgtEl>
                                        <p:attrNameLst>
                                          <p:attrName>style.visibility</p:attrName>
                                        </p:attrNameLst>
                                      </p:cBhvr>
                                      <p:to>
                                        <p:strVal val="visible"/>
                                      </p:to>
                                    </p:set>
                                    <p:animEffect transition="in" filter="checkerboard(across)">
                                      <p:cBhvr>
                                        <p:cTn id="35"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1772816"/>
            <a:ext cx="5670000" cy="37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r>
              <a:rPr lang="en-GB"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How did ‘Slow food’ begin?</a:t>
            </a:r>
            <a:endParaRPr lang="en-GB"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Inhaltsplatzhalter 2"/>
          <p:cNvSpPr>
            <a:spLocks noGrp="1"/>
          </p:cNvSpPr>
          <p:nvPr>
            <p:ph idx="1"/>
          </p:nvPr>
        </p:nvSpPr>
        <p:spPr>
          <a:xfrm>
            <a:off x="457200" y="1916832"/>
            <a:ext cx="8291264" cy="4464495"/>
          </a:xfrm>
        </p:spPr>
        <p:txBody>
          <a:bodyPr>
            <a:normAutofit lnSpcReduction="10000"/>
          </a:bodyPr>
          <a:lstStyle/>
          <a:p>
            <a:r>
              <a:rPr lang="en-GB" dirty="0" smtClean="0"/>
              <a:t>Start</a:t>
            </a:r>
          </a:p>
          <a:p>
            <a:pPr lvl="1">
              <a:buFont typeface="Wingdings" pitchFamily="2" charset="2"/>
              <a:buChar char="§"/>
            </a:pPr>
            <a:r>
              <a:rPr lang="en-GB" sz="2400" b="1" dirty="0" smtClean="0"/>
              <a:t>First called ‘</a:t>
            </a:r>
            <a:r>
              <a:rPr lang="en-GB" sz="2400" b="1" dirty="0" err="1"/>
              <a:t>A</a:t>
            </a:r>
            <a:r>
              <a:rPr lang="en-GB" sz="2400" b="1" dirty="0" err="1" smtClean="0"/>
              <a:t>rcigola</a:t>
            </a:r>
            <a:r>
              <a:rPr lang="en-GB" sz="2400" b="1" dirty="0" smtClean="0"/>
              <a:t>’</a:t>
            </a:r>
          </a:p>
          <a:p>
            <a:pPr lvl="1">
              <a:buFont typeface="Wingdings" pitchFamily="2" charset="2"/>
              <a:buChar char="§"/>
            </a:pPr>
            <a:r>
              <a:rPr lang="en-GB" sz="2400" b="1" dirty="0" smtClean="0"/>
              <a:t>Carlo </a:t>
            </a:r>
            <a:r>
              <a:rPr lang="en-GB" sz="2400" b="1" dirty="0" err="1" smtClean="0"/>
              <a:t>Petini</a:t>
            </a:r>
            <a:endParaRPr lang="en-GB" sz="2400" b="1" dirty="0" smtClean="0"/>
          </a:p>
          <a:p>
            <a:pPr lvl="1">
              <a:buFont typeface="Wingdings" pitchFamily="2" charset="2"/>
              <a:buChar char="§"/>
            </a:pPr>
            <a:r>
              <a:rPr lang="en-GB" sz="2400" b="1" dirty="0" smtClean="0"/>
              <a:t>Italy, Barolo</a:t>
            </a:r>
          </a:p>
          <a:p>
            <a:pPr lvl="1">
              <a:buFont typeface="Wingdings" pitchFamily="2" charset="2"/>
              <a:buChar char="§"/>
            </a:pPr>
            <a:r>
              <a:rPr lang="en-GB" sz="2400" b="1" dirty="0" smtClean="0"/>
              <a:t>Logo: edible snail</a:t>
            </a:r>
            <a:endParaRPr lang="en-GB" sz="2400" b="1" dirty="0"/>
          </a:p>
          <a:p>
            <a:endParaRPr lang="en-GB" sz="2400" dirty="0" smtClean="0"/>
          </a:p>
          <a:p>
            <a:r>
              <a:rPr lang="en-GB" dirty="0" smtClean="0"/>
              <a:t>Philosophy</a:t>
            </a:r>
          </a:p>
          <a:p>
            <a:pPr lvl="3">
              <a:buFont typeface="Wingdings" pitchFamily="2" charset="2"/>
              <a:buChar char="§"/>
            </a:pPr>
            <a:r>
              <a:rPr lang="en-GB" sz="2400" b="1" dirty="0" smtClean="0"/>
              <a:t>Good</a:t>
            </a:r>
          </a:p>
          <a:p>
            <a:pPr lvl="3">
              <a:buFont typeface="Wingdings" pitchFamily="2" charset="2"/>
              <a:buChar char="§"/>
            </a:pPr>
            <a:r>
              <a:rPr lang="en-GB" sz="2400" b="1" dirty="0" smtClean="0"/>
              <a:t>Clean</a:t>
            </a:r>
          </a:p>
          <a:p>
            <a:pPr lvl="3">
              <a:buFont typeface="Wingdings" pitchFamily="2" charset="2"/>
              <a:buChar char="§"/>
            </a:pPr>
            <a:r>
              <a:rPr lang="en-GB" sz="2400" b="1" dirty="0" smtClean="0"/>
              <a:t>Fair</a:t>
            </a:r>
          </a:p>
          <a:p>
            <a:endParaRPr lang="en-GB" sz="3600" b="1" dirty="0" smtClean="0"/>
          </a:p>
        </p:txBody>
      </p:sp>
    </p:spTree>
    <p:extLst>
      <p:ext uri="{BB962C8B-B14F-4D97-AF65-F5344CB8AC3E}">
        <p14:creationId xmlns:p14="http://schemas.microsoft.com/office/powerpoint/2010/main" val="3179379474"/>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4"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5" dur="1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p:cTn id="20"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1"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2" dur="1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5"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p:cTn id="27"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8"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9" dur="10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5" presetClass="entr" presetSubtype="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p:cTn id="34"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5"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6" dur="1000"/>
                                        <p:tgtEl>
                                          <p:spTgt spid="3">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55" presetClass="entr" presetSubtype="0" fill="hold" nodeType="clickEffect">
                                  <p:stCondLst>
                                    <p:cond delay="0"/>
                                  </p:stCondLst>
                                  <p:iterate type="lt">
                                    <p:tmPct val="0"/>
                                  </p:iterate>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p:cTn id="47"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48"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49" dur="1000"/>
                                        <p:tgtEl>
                                          <p:spTgt spid="3">
                                            <p:txEl>
                                              <p:pRg st="7" end="7"/>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55" presetClass="entr" presetSubtype="0" fill="hold" nodeType="clickEffect">
                                  <p:stCondLst>
                                    <p:cond delay="0"/>
                                  </p:stCondLst>
                                  <p:iterate type="lt">
                                    <p:tmPct val="0"/>
                                  </p:iterate>
                                  <p:childTnLst>
                                    <p:set>
                                      <p:cBhvr>
                                        <p:cTn id="53" dur="1" fill="hold">
                                          <p:stCondLst>
                                            <p:cond delay="0"/>
                                          </p:stCondLst>
                                        </p:cTn>
                                        <p:tgtEl>
                                          <p:spTgt spid="3">
                                            <p:txEl>
                                              <p:pRg st="8" end="8"/>
                                            </p:txEl>
                                          </p:spTgt>
                                        </p:tgtEl>
                                        <p:attrNameLst>
                                          <p:attrName>style.visibility</p:attrName>
                                        </p:attrNameLst>
                                      </p:cBhvr>
                                      <p:to>
                                        <p:strVal val="visible"/>
                                      </p:to>
                                    </p:set>
                                    <p:anim calcmode="lin" valueType="num">
                                      <p:cBhvr>
                                        <p:cTn id="54"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55"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56" dur="1000"/>
                                        <p:tgtEl>
                                          <p:spTgt spid="3">
                                            <p:txEl>
                                              <p:pRg st="8" end="8"/>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55" presetClass="entr" presetSubtype="0" fill="hold" nodeType="clickEffect">
                                  <p:stCondLst>
                                    <p:cond delay="0"/>
                                  </p:stCondLst>
                                  <p:iterate type="lt">
                                    <p:tmPct val="0"/>
                                  </p:iterate>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p:cTn id="61"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62"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63" dur="1000"/>
                                        <p:tgtEl>
                                          <p:spTgt spid="3">
                                            <p:txEl>
                                              <p:pRg st="9" end="9"/>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34" presetClass="emph" presetSubtype="0" fill="hold" nodeType="clickEffect">
                                  <p:stCondLst>
                                    <p:cond delay="0"/>
                                  </p:stCondLst>
                                  <p:iterate type="lt">
                                    <p:tmPct val="10000"/>
                                  </p:iterate>
                                  <p:childTnLst>
                                    <p:animMotion origin="layout" path="M 0.0 0.0 L 0.0 -0.07213" pathEditMode="relative" ptsTypes="">
                                      <p:cBhvr>
                                        <p:cTn id="67" dur="250" accel="50000" decel="50000" autoRev="1" fill="hold">
                                          <p:stCondLst>
                                            <p:cond delay="0"/>
                                          </p:stCondLst>
                                        </p:cTn>
                                        <p:tgtEl>
                                          <p:spTgt spid="3">
                                            <p:txEl>
                                              <p:pRg st="7" end="7"/>
                                            </p:txEl>
                                          </p:spTgt>
                                        </p:tgtEl>
                                        <p:attrNameLst>
                                          <p:attrName>ppt_x</p:attrName>
                                          <p:attrName>ppt_y</p:attrName>
                                        </p:attrNameLst>
                                      </p:cBhvr>
                                    </p:animMotion>
                                    <p:animRot by="1500000">
                                      <p:cBhvr>
                                        <p:cTn id="68" dur="125" fill="hold">
                                          <p:stCondLst>
                                            <p:cond delay="0"/>
                                          </p:stCondLst>
                                        </p:cTn>
                                        <p:tgtEl>
                                          <p:spTgt spid="3">
                                            <p:txEl>
                                              <p:pRg st="7" end="7"/>
                                            </p:txEl>
                                          </p:spTgt>
                                        </p:tgtEl>
                                        <p:attrNameLst>
                                          <p:attrName>r</p:attrName>
                                        </p:attrNameLst>
                                      </p:cBhvr>
                                    </p:animRot>
                                    <p:animRot by="-1500000">
                                      <p:cBhvr>
                                        <p:cTn id="69" dur="125" fill="hold">
                                          <p:stCondLst>
                                            <p:cond delay="125"/>
                                          </p:stCondLst>
                                        </p:cTn>
                                        <p:tgtEl>
                                          <p:spTgt spid="3">
                                            <p:txEl>
                                              <p:pRg st="7" end="7"/>
                                            </p:txEl>
                                          </p:spTgt>
                                        </p:tgtEl>
                                        <p:attrNameLst>
                                          <p:attrName>r</p:attrName>
                                        </p:attrNameLst>
                                      </p:cBhvr>
                                    </p:animRot>
                                    <p:animRot by="-1500000">
                                      <p:cBhvr>
                                        <p:cTn id="70" dur="125" fill="hold">
                                          <p:stCondLst>
                                            <p:cond delay="250"/>
                                          </p:stCondLst>
                                        </p:cTn>
                                        <p:tgtEl>
                                          <p:spTgt spid="3">
                                            <p:txEl>
                                              <p:pRg st="7" end="7"/>
                                            </p:txEl>
                                          </p:spTgt>
                                        </p:tgtEl>
                                        <p:attrNameLst>
                                          <p:attrName>r</p:attrName>
                                        </p:attrNameLst>
                                      </p:cBhvr>
                                    </p:animRot>
                                    <p:animRot by="1500000">
                                      <p:cBhvr>
                                        <p:cTn id="71" dur="125" fill="hold">
                                          <p:stCondLst>
                                            <p:cond delay="375"/>
                                          </p:stCondLst>
                                        </p:cTn>
                                        <p:tgtEl>
                                          <p:spTgt spid="3">
                                            <p:txEl>
                                              <p:pRg st="7" end="7"/>
                                            </p:txEl>
                                          </p:spTgt>
                                        </p:tgtEl>
                                        <p:attrNameLst>
                                          <p:attrName>r</p:attrName>
                                        </p:attrNameLst>
                                      </p:cBhvr>
                                    </p:animRot>
                                  </p:childTnLst>
                                </p:cTn>
                              </p:par>
                            </p:childTnLst>
                          </p:cTn>
                        </p:par>
                      </p:childTnLst>
                    </p:cTn>
                  </p:par>
                  <p:par>
                    <p:cTn id="72" fill="hold">
                      <p:stCondLst>
                        <p:cond delay="indefinite"/>
                      </p:stCondLst>
                      <p:childTnLst>
                        <p:par>
                          <p:cTn id="73" fill="hold">
                            <p:stCondLst>
                              <p:cond delay="0"/>
                            </p:stCondLst>
                            <p:childTnLst>
                              <p:par>
                                <p:cTn id="74" presetID="18" presetClass="emph" presetSubtype="0" fill="hold" nodeType="clickEffect">
                                  <p:stCondLst>
                                    <p:cond delay="0"/>
                                  </p:stCondLst>
                                  <p:iterate type="lt">
                                    <p:tmPct val="4000"/>
                                  </p:iterate>
                                  <p:childTnLst>
                                    <p:set>
                                      <p:cBhvr override="childStyle">
                                        <p:cTn id="75" dur="500" fill="hold"/>
                                        <p:tgtEl>
                                          <p:spTgt spid="3">
                                            <p:txEl>
                                              <p:pRg st="8" end="8"/>
                                            </p:txEl>
                                          </p:spTgt>
                                        </p:tgtEl>
                                        <p:attrNameLst>
                                          <p:attrName>style.textDecorationUnderline</p:attrName>
                                        </p:attrNameLst>
                                      </p:cBhvr>
                                      <p:to>
                                        <p:strVal val="true"/>
                                      </p:to>
                                    </p:set>
                                  </p:childTnLst>
                                </p:cTn>
                              </p:par>
                            </p:childTnLst>
                          </p:cTn>
                        </p:par>
                      </p:childTnLst>
                    </p:cTn>
                  </p:par>
                  <p:par>
                    <p:cTn id="76" fill="hold">
                      <p:stCondLst>
                        <p:cond delay="indefinite"/>
                      </p:stCondLst>
                      <p:childTnLst>
                        <p:par>
                          <p:cTn id="77" fill="hold">
                            <p:stCondLst>
                              <p:cond delay="0"/>
                            </p:stCondLst>
                            <p:childTnLst>
                              <p:par>
                                <p:cTn id="78" presetID="36" presetClass="emph" presetSubtype="0" fill="hold" nodeType="clickEffect">
                                  <p:stCondLst>
                                    <p:cond delay="0"/>
                                  </p:stCondLst>
                                  <p:iterate type="lt">
                                    <p:tmPct val="10000"/>
                                  </p:iterate>
                                  <p:childTnLst>
                                    <p:animScale>
                                      <p:cBhvr>
                                        <p:cTn id="79" dur="250" autoRev="1" fill="hold">
                                          <p:stCondLst>
                                            <p:cond delay="0"/>
                                          </p:stCondLst>
                                        </p:cTn>
                                        <p:tgtEl>
                                          <p:spTgt spid="3">
                                            <p:txEl>
                                              <p:pRg st="9" end="9"/>
                                            </p:txEl>
                                          </p:spTgt>
                                        </p:tgtEl>
                                      </p:cBhvr>
                                      <p:to x="80000" y="100000"/>
                                    </p:animScale>
                                    <p:anim by="(#ppt_w*0.10)" calcmode="lin" valueType="num">
                                      <p:cBhvr>
                                        <p:cTn id="80" dur="250" autoRev="1" fill="hold">
                                          <p:stCondLst>
                                            <p:cond delay="0"/>
                                          </p:stCondLst>
                                        </p:cTn>
                                        <p:tgtEl>
                                          <p:spTgt spid="3">
                                            <p:txEl>
                                              <p:pRg st="9" end="9"/>
                                            </p:txEl>
                                          </p:spTgt>
                                        </p:tgtEl>
                                        <p:attrNameLst>
                                          <p:attrName>ppt_x</p:attrName>
                                        </p:attrNameLst>
                                      </p:cBhvr>
                                    </p:anim>
                                    <p:anim by="(-#ppt_w*0.10)" calcmode="lin" valueType="num">
                                      <p:cBhvr>
                                        <p:cTn id="81" dur="250" autoRev="1" fill="hold">
                                          <p:stCondLst>
                                            <p:cond delay="0"/>
                                          </p:stCondLst>
                                        </p:cTn>
                                        <p:tgtEl>
                                          <p:spTgt spid="3">
                                            <p:txEl>
                                              <p:pRg st="9" end="9"/>
                                            </p:txEl>
                                          </p:spTgt>
                                        </p:tgtEl>
                                        <p:attrNameLst>
                                          <p:attrName>ppt_y</p:attrName>
                                        </p:attrNameLst>
                                      </p:cBhvr>
                                    </p:anim>
                                    <p:animRot by="-480000">
                                      <p:cBhvr>
                                        <p:cTn id="82" dur="250" autoRev="1" fill="hold">
                                          <p:stCondLst>
                                            <p:cond delay="0"/>
                                          </p:stCondLst>
                                        </p:cTn>
                                        <p:tgtEl>
                                          <p:spTgt spid="3">
                                            <p:txEl>
                                              <p:pRg st="9" end="9"/>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1772816"/>
            <a:ext cx="5670000" cy="37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r>
              <a:rPr lang="en-GB"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How is ‘Slow food’ constructed?</a:t>
            </a:r>
            <a:endParaRPr lang="en-GB"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Inhaltsplatzhalter 2"/>
          <p:cNvSpPr>
            <a:spLocks noGrp="1"/>
          </p:cNvSpPr>
          <p:nvPr>
            <p:ph idx="1"/>
          </p:nvPr>
        </p:nvSpPr>
        <p:spPr>
          <a:xfrm>
            <a:off x="457200" y="1988840"/>
            <a:ext cx="8291264" cy="4392487"/>
          </a:xfrm>
        </p:spPr>
        <p:txBody>
          <a:bodyPr>
            <a:normAutofit/>
          </a:bodyPr>
          <a:lstStyle/>
          <a:p>
            <a:r>
              <a:rPr lang="en-GB" dirty="0" smtClean="0"/>
              <a:t>Organization</a:t>
            </a:r>
          </a:p>
          <a:p>
            <a:pPr lvl="1">
              <a:buFont typeface="Wingdings" pitchFamily="2" charset="2"/>
              <a:buChar char="§"/>
            </a:pPr>
            <a:r>
              <a:rPr lang="en-GB" sz="2400" b="1" dirty="0" smtClean="0"/>
              <a:t>153 countries</a:t>
            </a:r>
          </a:p>
          <a:p>
            <a:pPr lvl="1">
              <a:buFont typeface="Wingdings" pitchFamily="2" charset="2"/>
              <a:buChar char="§"/>
            </a:pPr>
            <a:r>
              <a:rPr lang="en-GB" sz="2400" b="1" dirty="0" smtClean="0"/>
              <a:t>100,000 members worldwide</a:t>
            </a:r>
          </a:p>
          <a:p>
            <a:pPr lvl="1">
              <a:buFont typeface="Wingdings" pitchFamily="2" charset="2"/>
              <a:buChar char="§"/>
            </a:pPr>
            <a:r>
              <a:rPr lang="en-GB" sz="2400" b="1" dirty="0" smtClean="0"/>
              <a:t>1,300 </a:t>
            </a:r>
            <a:r>
              <a:rPr lang="en-GB" sz="2400" b="1" dirty="0" err="1" smtClean="0"/>
              <a:t>convivia</a:t>
            </a:r>
            <a:endParaRPr lang="en-GB" b="1" dirty="0"/>
          </a:p>
          <a:p>
            <a:pPr marL="0" indent="0">
              <a:buNone/>
            </a:pPr>
            <a:endParaRPr lang="en-GB" b="1" dirty="0" smtClean="0"/>
          </a:p>
          <a:p>
            <a:pPr marL="0" indent="0">
              <a:buNone/>
            </a:pPr>
            <a:r>
              <a:rPr lang="en-GB" b="1" dirty="0"/>
              <a:t>	</a:t>
            </a:r>
            <a:r>
              <a:rPr lang="en-GB" b="1" dirty="0" smtClean="0"/>
              <a:t>There are many more instances!</a:t>
            </a:r>
          </a:p>
        </p:txBody>
      </p:sp>
    </p:spTree>
    <p:extLst>
      <p:ext uri="{BB962C8B-B14F-4D97-AF65-F5344CB8AC3E}">
        <p14:creationId xmlns:p14="http://schemas.microsoft.com/office/powerpoint/2010/main" val="2279132260"/>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4"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5" dur="1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p:cTn id="20"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1"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2" dur="1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5"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p:cTn id="27"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8"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9" dur="10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p:cTn id="34"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5"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6"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7"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1772816"/>
            <a:ext cx="5670550" cy="3779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http://slowfoodcolumbus.files.wordpress.com/2010/06/terra_madre_world.jpg%3Fw%3D3508%26h%3D226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99992" y="3933056"/>
            <a:ext cx="3889312" cy="2513094"/>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r>
              <a:rPr lang="en-GB"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Campaigns</a:t>
            </a:r>
            <a:endParaRPr lang="en-GB"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Inhaltsplatzhalter 2"/>
          <p:cNvSpPr>
            <a:spLocks noGrp="1"/>
          </p:cNvSpPr>
          <p:nvPr>
            <p:ph idx="1"/>
          </p:nvPr>
        </p:nvSpPr>
        <p:spPr>
          <a:xfrm>
            <a:off x="457200" y="1600200"/>
            <a:ext cx="8229600" cy="4997152"/>
          </a:xfrm>
        </p:spPr>
        <p:txBody>
          <a:bodyPr>
            <a:normAutofit/>
          </a:bodyPr>
          <a:lstStyle/>
          <a:p>
            <a:r>
              <a:rPr lang="en-GB" dirty="0" smtClean="0"/>
              <a:t>Terra Madre</a:t>
            </a:r>
          </a:p>
          <a:p>
            <a:pPr lvl="1">
              <a:buFont typeface="Wingdings" pitchFamily="2" charset="2"/>
              <a:buChar char="§"/>
            </a:pPr>
            <a:r>
              <a:rPr lang="en-GB" sz="2400" b="1" dirty="0" smtClean="0"/>
              <a:t>To help farmers, breeders, fishermen…</a:t>
            </a:r>
          </a:p>
          <a:p>
            <a:pPr lvl="1">
              <a:buFont typeface="Wingdings" pitchFamily="2" charset="2"/>
              <a:buChar char="§"/>
            </a:pPr>
            <a:r>
              <a:rPr lang="en-GB" sz="2400" b="1" dirty="0" smtClean="0"/>
              <a:t>Bring together with consumers, cooks…</a:t>
            </a:r>
          </a:p>
          <a:p>
            <a:pPr lvl="1">
              <a:buFont typeface="Wingdings" pitchFamily="2" charset="2"/>
              <a:buChar char="§"/>
            </a:pPr>
            <a:r>
              <a:rPr lang="en-GB" sz="2400" b="1" dirty="0" smtClean="0"/>
              <a:t>First ‘world meeting’: </a:t>
            </a:r>
          </a:p>
          <a:p>
            <a:pPr lvl="2">
              <a:buFont typeface="Courier New" pitchFamily="49" charset="0"/>
              <a:buChar char="o"/>
            </a:pPr>
            <a:r>
              <a:rPr lang="en-GB" sz="2000" b="1" dirty="0"/>
              <a:t> </a:t>
            </a:r>
            <a:r>
              <a:rPr lang="en-GB" sz="2000" b="1" dirty="0" smtClean="0"/>
              <a:t>5,000 producers from 130 countries</a:t>
            </a:r>
          </a:p>
          <a:p>
            <a:pPr marL="457200" lvl="1" indent="0">
              <a:buNone/>
            </a:pPr>
            <a:endParaRPr lang="en-GB" sz="1600" b="1" dirty="0" smtClean="0"/>
          </a:p>
          <a:p>
            <a:r>
              <a:rPr lang="en-GB" dirty="0" smtClean="0"/>
              <a:t>Slow fish</a:t>
            </a:r>
          </a:p>
          <a:p>
            <a:pPr lvl="1">
              <a:buFont typeface="Wingdings" pitchFamily="2" charset="2"/>
              <a:buChar char="§"/>
            </a:pPr>
            <a:r>
              <a:rPr lang="en-GB" sz="2400" b="1" dirty="0" smtClean="0"/>
              <a:t>Help for traditional fishermen</a:t>
            </a:r>
          </a:p>
          <a:p>
            <a:pPr lvl="1">
              <a:buFont typeface="Wingdings" pitchFamily="2" charset="2"/>
              <a:buChar char="§"/>
            </a:pPr>
            <a:r>
              <a:rPr lang="en-GB" sz="2400" b="1" dirty="0" smtClean="0"/>
              <a:t>100,000 members of ‘Slow food’</a:t>
            </a:r>
          </a:p>
          <a:p>
            <a:pPr lvl="1">
              <a:buFont typeface="Wingdings" pitchFamily="2" charset="2"/>
              <a:buChar char="§"/>
            </a:pPr>
            <a:r>
              <a:rPr lang="en-GB" sz="2400" b="1" dirty="0" smtClean="0"/>
              <a:t>5,000 food producers, farmers and fisher</a:t>
            </a:r>
          </a:p>
          <a:p>
            <a:pPr lvl="1">
              <a:buFont typeface="Wingdings" pitchFamily="2" charset="2"/>
              <a:buChar char="§"/>
            </a:pPr>
            <a:r>
              <a:rPr lang="en-GB" sz="2400" b="1" dirty="0" smtClean="0"/>
              <a:t>1,000 cooks, 500 academics</a:t>
            </a:r>
          </a:p>
        </p:txBody>
      </p:sp>
    </p:spTree>
    <p:extLst>
      <p:ext uri="{BB962C8B-B14F-4D97-AF65-F5344CB8AC3E}">
        <p14:creationId xmlns:p14="http://schemas.microsoft.com/office/powerpoint/2010/main" val="3503073425"/>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anim calcmode="lin" valueType="num">
                                      <p:cBhvr>
                                        <p:cTn id="14" dur="2000" fill="hold"/>
                                        <p:tgtEl>
                                          <p:spTgt spid="1026"/>
                                        </p:tgtEl>
                                        <p:attrNameLst>
                                          <p:attrName>ppt_w</p:attrName>
                                        </p:attrNameLst>
                                      </p:cBhvr>
                                      <p:tavLst>
                                        <p:tav tm="0" fmla="#ppt_w*sin(2.5*pi*$)">
                                          <p:val>
                                            <p:fltVal val="0"/>
                                          </p:val>
                                        </p:tav>
                                        <p:tav tm="100000">
                                          <p:val>
                                            <p:fltVal val="1"/>
                                          </p:val>
                                        </p:tav>
                                      </p:tavLst>
                                    </p:anim>
                                    <p:anim calcmode="lin" valueType="num">
                                      <p:cBhvr>
                                        <p:cTn id="15" dur="2000" fill="hold"/>
                                        <p:tgtEl>
                                          <p:spTgt spid="1026"/>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21"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2" dur="1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5"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8"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9" dur="10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5"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p:cTn id="34"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35"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6" dur="1000"/>
                                        <p:tgtEl>
                                          <p:spTgt spid="3">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6" presetClass="entr" presetSubtype="0" fill="hold"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wipe(down)">
                                      <p:cBhvr>
                                        <p:cTn id="41" dur="580">
                                          <p:stCondLst>
                                            <p:cond delay="0"/>
                                          </p:stCondLst>
                                        </p:cTn>
                                        <p:tgtEl>
                                          <p:spTgt spid="3">
                                            <p:txEl>
                                              <p:pRg st="4" end="4"/>
                                            </p:txEl>
                                          </p:spTgt>
                                        </p:tgtEl>
                                      </p:cBhvr>
                                    </p:animEffect>
                                    <p:anim calcmode="lin" valueType="num">
                                      <p:cBhvr>
                                        <p:cTn id="42"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4" end="4"/>
                                            </p:txEl>
                                          </p:spTgt>
                                        </p:tgtEl>
                                      </p:cBhvr>
                                      <p:to x="100000" y="60000"/>
                                    </p:animScale>
                                    <p:animScale>
                                      <p:cBhvr>
                                        <p:cTn id="48" dur="166" decel="50000">
                                          <p:stCondLst>
                                            <p:cond delay="676"/>
                                          </p:stCondLst>
                                        </p:cTn>
                                        <p:tgtEl>
                                          <p:spTgt spid="3">
                                            <p:txEl>
                                              <p:pRg st="4" end="4"/>
                                            </p:txEl>
                                          </p:spTgt>
                                        </p:tgtEl>
                                      </p:cBhvr>
                                      <p:to x="100000" y="100000"/>
                                    </p:animScale>
                                    <p:animScale>
                                      <p:cBhvr>
                                        <p:cTn id="49" dur="26">
                                          <p:stCondLst>
                                            <p:cond delay="1312"/>
                                          </p:stCondLst>
                                        </p:cTn>
                                        <p:tgtEl>
                                          <p:spTgt spid="3">
                                            <p:txEl>
                                              <p:pRg st="4" end="4"/>
                                            </p:txEl>
                                          </p:spTgt>
                                        </p:tgtEl>
                                      </p:cBhvr>
                                      <p:to x="100000" y="80000"/>
                                    </p:animScale>
                                    <p:animScale>
                                      <p:cBhvr>
                                        <p:cTn id="50" dur="166" decel="50000">
                                          <p:stCondLst>
                                            <p:cond delay="1338"/>
                                          </p:stCondLst>
                                        </p:cTn>
                                        <p:tgtEl>
                                          <p:spTgt spid="3">
                                            <p:txEl>
                                              <p:pRg st="4" end="4"/>
                                            </p:txEl>
                                          </p:spTgt>
                                        </p:tgtEl>
                                      </p:cBhvr>
                                      <p:to x="100000" y="100000"/>
                                    </p:animScale>
                                    <p:animScale>
                                      <p:cBhvr>
                                        <p:cTn id="51" dur="26">
                                          <p:stCondLst>
                                            <p:cond delay="1642"/>
                                          </p:stCondLst>
                                        </p:cTn>
                                        <p:tgtEl>
                                          <p:spTgt spid="3">
                                            <p:txEl>
                                              <p:pRg st="4" end="4"/>
                                            </p:txEl>
                                          </p:spTgt>
                                        </p:tgtEl>
                                      </p:cBhvr>
                                      <p:to x="100000" y="90000"/>
                                    </p:animScale>
                                    <p:animScale>
                                      <p:cBhvr>
                                        <p:cTn id="52" dur="166" decel="50000">
                                          <p:stCondLst>
                                            <p:cond delay="1668"/>
                                          </p:stCondLst>
                                        </p:cTn>
                                        <p:tgtEl>
                                          <p:spTgt spid="3">
                                            <p:txEl>
                                              <p:pRg st="4" end="4"/>
                                            </p:txEl>
                                          </p:spTgt>
                                        </p:tgtEl>
                                      </p:cBhvr>
                                      <p:to x="100000" y="100000"/>
                                    </p:animScale>
                                    <p:animScale>
                                      <p:cBhvr>
                                        <p:cTn id="53" dur="26">
                                          <p:stCondLst>
                                            <p:cond delay="1808"/>
                                          </p:stCondLst>
                                        </p:cTn>
                                        <p:tgtEl>
                                          <p:spTgt spid="3">
                                            <p:txEl>
                                              <p:pRg st="4" end="4"/>
                                            </p:txEl>
                                          </p:spTgt>
                                        </p:tgtEl>
                                      </p:cBhvr>
                                      <p:to x="100000" y="95000"/>
                                    </p:animScale>
                                    <p:animScale>
                                      <p:cBhvr>
                                        <p:cTn id="54" dur="166" decel="50000">
                                          <p:stCondLst>
                                            <p:cond delay="1834"/>
                                          </p:stCondLst>
                                        </p:cTn>
                                        <p:tgtEl>
                                          <p:spTgt spid="3">
                                            <p:txEl>
                                              <p:pRg st="4" end="4"/>
                                            </p:txEl>
                                          </p:spTgt>
                                        </p:tgtEl>
                                      </p:cBhvr>
                                      <p:to x="100000" y="100000"/>
                                    </p:animScale>
                                  </p:childTnLst>
                                </p:cTn>
                              </p:par>
                            </p:childTnLst>
                          </p:cTn>
                        </p:par>
                      </p:childTnLst>
                    </p:cTn>
                  </p:par>
                  <p:par>
                    <p:cTn id="55" fill="hold">
                      <p:stCondLst>
                        <p:cond delay="indefinite"/>
                      </p:stCondLst>
                      <p:childTnLst>
                        <p:par>
                          <p:cTn id="56" fill="hold">
                            <p:stCondLst>
                              <p:cond delay="0"/>
                            </p:stCondLst>
                            <p:childTnLst>
                              <p:par>
                                <p:cTn id="57" presetID="21" presetClass="exit" presetSubtype="1" fill="hold" nodeType="clickEffect">
                                  <p:stCondLst>
                                    <p:cond delay="0"/>
                                  </p:stCondLst>
                                  <p:childTnLst>
                                    <p:animEffect transition="out" filter="wheel(1)">
                                      <p:cBhvr>
                                        <p:cTn id="58" dur="2000"/>
                                        <p:tgtEl>
                                          <p:spTgt spid="1026"/>
                                        </p:tgtEl>
                                      </p:cBhvr>
                                    </p:animEffect>
                                    <p:set>
                                      <p:cBhvr>
                                        <p:cTn id="59" dur="1" fill="hold">
                                          <p:stCondLst>
                                            <p:cond delay="1999"/>
                                          </p:stCondLst>
                                        </p:cTn>
                                        <p:tgtEl>
                                          <p:spTgt spid="1026"/>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nodeType="clickEffect">
                                  <p:stCondLst>
                                    <p:cond delay="0"/>
                                  </p:stCondLst>
                                  <p:childTnLst>
                                    <p:set>
                                      <p:cBhvr>
                                        <p:cTn id="63" dur="1" fill="hold">
                                          <p:stCondLst>
                                            <p:cond delay="0"/>
                                          </p:stCondLst>
                                        </p:cTn>
                                        <p:tgtEl>
                                          <p:spTgt spid="3">
                                            <p:txEl>
                                              <p:pRg st="6" end="6"/>
                                            </p:txEl>
                                          </p:spTgt>
                                        </p:tgtEl>
                                        <p:attrNameLst>
                                          <p:attrName>style.visibility</p:attrName>
                                        </p:attrNameLst>
                                      </p:cBhvr>
                                      <p:to>
                                        <p:strVal val="visible"/>
                                      </p:to>
                                    </p:set>
                                    <p:anim calcmode="lin" valueType="num">
                                      <p:cBhvr additive="base">
                                        <p:cTn id="6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nodeType="clickEffect">
                                  <p:stCondLst>
                                    <p:cond delay="0"/>
                                  </p:stCondLst>
                                  <p:childTnLst>
                                    <p:set>
                                      <p:cBhvr>
                                        <p:cTn id="69" dur="1" fill="hold">
                                          <p:stCondLst>
                                            <p:cond delay="0"/>
                                          </p:stCondLst>
                                        </p:cTn>
                                        <p:tgtEl>
                                          <p:spTgt spid="3">
                                            <p:txEl>
                                              <p:pRg st="7" end="7"/>
                                            </p:txEl>
                                          </p:spTgt>
                                        </p:tgtEl>
                                        <p:attrNameLst>
                                          <p:attrName>style.visibility</p:attrName>
                                        </p:attrNameLst>
                                      </p:cBhvr>
                                      <p:to>
                                        <p:strVal val="visible"/>
                                      </p:to>
                                    </p:set>
                                    <p:anim calcmode="lin" valueType="num">
                                      <p:cBhvr>
                                        <p:cTn id="70"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71"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72" dur="1000"/>
                                        <p:tgtEl>
                                          <p:spTgt spid="3">
                                            <p:txEl>
                                              <p:pRg st="7" end="7"/>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5" presetClass="entr" presetSubtype="0" fill="hold" nodeType="clickEffect">
                                  <p:stCondLst>
                                    <p:cond delay="0"/>
                                  </p:stCondLst>
                                  <p:childTnLst>
                                    <p:set>
                                      <p:cBhvr>
                                        <p:cTn id="76" dur="1" fill="hold">
                                          <p:stCondLst>
                                            <p:cond delay="0"/>
                                          </p:stCondLst>
                                        </p:cTn>
                                        <p:tgtEl>
                                          <p:spTgt spid="3">
                                            <p:txEl>
                                              <p:pRg st="8" end="8"/>
                                            </p:txEl>
                                          </p:spTgt>
                                        </p:tgtEl>
                                        <p:attrNameLst>
                                          <p:attrName>style.visibility</p:attrName>
                                        </p:attrNameLst>
                                      </p:cBhvr>
                                      <p:to>
                                        <p:strVal val="visible"/>
                                      </p:to>
                                    </p:set>
                                    <p:anim calcmode="lin" valueType="num">
                                      <p:cBhvr>
                                        <p:cTn id="77"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78"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79" dur="1000"/>
                                        <p:tgtEl>
                                          <p:spTgt spid="3">
                                            <p:txEl>
                                              <p:pRg st="8" end="8"/>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55" presetClass="entr" presetSubtype="0" fill="hold" nodeType="clickEffect">
                                  <p:stCondLst>
                                    <p:cond delay="0"/>
                                  </p:stCondLst>
                                  <p:childTnLst>
                                    <p:set>
                                      <p:cBhvr>
                                        <p:cTn id="83" dur="1" fill="hold">
                                          <p:stCondLst>
                                            <p:cond delay="0"/>
                                          </p:stCondLst>
                                        </p:cTn>
                                        <p:tgtEl>
                                          <p:spTgt spid="3">
                                            <p:txEl>
                                              <p:pRg st="9" end="9"/>
                                            </p:txEl>
                                          </p:spTgt>
                                        </p:tgtEl>
                                        <p:attrNameLst>
                                          <p:attrName>style.visibility</p:attrName>
                                        </p:attrNameLst>
                                      </p:cBhvr>
                                      <p:to>
                                        <p:strVal val="visible"/>
                                      </p:to>
                                    </p:set>
                                    <p:anim calcmode="lin" valueType="num">
                                      <p:cBhvr>
                                        <p:cTn id="84"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85"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86" dur="1000"/>
                                        <p:tgtEl>
                                          <p:spTgt spid="3">
                                            <p:txEl>
                                              <p:pRg st="9" end="9"/>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55" presetClass="entr" presetSubtype="0" fill="hold" nodeType="clickEffect">
                                  <p:stCondLst>
                                    <p:cond delay="0"/>
                                  </p:stCondLst>
                                  <p:childTnLst>
                                    <p:set>
                                      <p:cBhvr>
                                        <p:cTn id="90" dur="1" fill="hold">
                                          <p:stCondLst>
                                            <p:cond delay="0"/>
                                          </p:stCondLst>
                                        </p:cTn>
                                        <p:tgtEl>
                                          <p:spTgt spid="3">
                                            <p:txEl>
                                              <p:pRg st="10" end="10"/>
                                            </p:txEl>
                                          </p:spTgt>
                                        </p:tgtEl>
                                        <p:attrNameLst>
                                          <p:attrName>style.visibility</p:attrName>
                                        </p:attrNameLst>
                                      </p:cBhvr>
                                      <p:to>
                                        <p:strVal val="visible"/>
                                      </p:to>
                                    </p:set>
                                    <p:anim calcmode="lin" valueType="num">
                                      <p:cBhvr>
                                        <p:cTn id="91" dur="1000" fill="hold"/>
                                        <p:tgtEl>
                                          <p:spTgt spid="3">
                                            <p:txEl>
                                              <p:pRg st="10" end="10"/>
                                            </p:txEl>
                                          </p:spTgt>
                                        </p:tgtEl>
                                        <p:attrNameLst>
                                          <p:attrName>ppt_w</p:attrName>
                                        </p:attrNameLst>
                                      </p:cBhvr>
                                      <p:tavLst>
                                        <p:tav tm="0">
                                          <p:val>
                                            <p:strVal val="#ppt_w*0.70"/>
                                          </p:val>
                                        </p:tav>
                                        <p:tav tm="100000">
                                          <p:val>
                                            <p:strVal val="#ppt_w"/>
                                          </p:val>
                                        </p:tav>
                                      </p:tavLst>
                                    </p:anim>
                                    <p:anim calcmode="lin" valueType="num">
                                      <p:cBhvr>
                                        <p:cTn id="92" dur="1000" fill="hold"/>
                                        <p:tgtEl>
                                          <p:spTgt spid="3">
                                            <p:txEl>
                                              <p:pRg st="10" end="10"/>
                                            </p:txEl>
                                          </p:spTgt>
                                        </p:tgtEl>
                                        <p:attrNameLst>
                                          <p:attrName>ppt_h</p:attrName>
                                        </p:attrNameLst>
                                      </p:cBhvr>
                                      <p:tavLst>
                                        <p:tav tm="0">
                                          <p:val>
                                            <p:strVal val="#ppt_h"/>
                                          </p:val>
                                        </p:tav>
                                        <p:tav tm="100000">
                                          <p:val>
                                            <p:strVal val="#ppt_h"/>
                                          </p:val>
                                        </p:tav>
                                      </p:tavLst>
                                    </p:anim>
                                    <p:animEffect transition="in" filter="fade">
                                      <p:cBhvr>
                                        <p:cTn id="93"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1772816"/>
            <a:ext cx="5670550" cy="3779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http://foodfreedom.files.wordpress.com/2010/07/gmo-in-trash.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2996952"/>
            <a:ext cx="2857500" cy="35052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r>
              <a:rPr lang="en-GB"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Campaigns</a:t>
            </a:r>
            <a:endParaRPr lang="en-GB"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Inhaltsplatzhalter 2"/>
          <p:cNvSpPr>
            <a:spLocks noGrp="1"/>
          </p:cNvSpPr>
          <p:nvPr>
            <p:ph idx="1"/>
          </p:nvPr>
        </p:nvSpPr>
        <p:spPr/>
        <p:txBody>
          <a:bodyPr>
            <a:normAutofit/>
          </a:bodyPr>
          <a:lstStyle/>
          <a:p>
            <a:r>
              <a:rPr lang="en-GB" dirty="0" smtClean="0"/>
              <a:t>Raw milk</a:t>
            </a:r>
          </a:p>
          <a:p>
            <a:pPr lvl="1">
              <a:buFont typeface="Wingdings" pitchFamily="2" charset="2"/>
              <a:buChar char="§"/>
            </a:pPr>
            <a:r>
              <a:rPr lang="en-GB" sz="2400" b="1" dirty="0"/>
              <a:t>C</a:t>
            </a:r>
            <a:r>
              <a:rPr lang="en-GB" sz="2400" b="1" dirty="0" smtClean="0"/>
              <a:t>hange laws to allow the production of raw milk</a:t>
            </a:r>
          </a:p>
          <a:p>
            <a:pPr lvl="1">
              <a:buFont typeface="Wingdings" pitchFamily="2" charset="2"/>
              <a:buChar char="§"/>
            </a:pPr>
            <a:r>
              <a:rPr lang="en-GB" sz="2400" b="1" dirty="0" smtClean="0"/>
              <a:t>20,000 signatures</a:t>
            </a:r>
          </a:p>
          <a:p>
            <a:r>
              <a:rPr lang="en-GB" dirty="0" smtClean="0"/>
              <a:t>GMOs</a:t>
            </a:r>
          </a:p>
          <a:p>
            <a:pPr lvl="1">
              <a:buFont typeface="Wingdings" pitchFamily="2" charset="2"/>
              <a:buChar char="§"/>
            </a:pPr>
            <a:r>
              <a:rPr lang="en-GB" sz="2400" b="1" dirty="0" smtClean="0"/>
              <a:t>Against genetically modified crops</a:t>
            </a:r>
          </a:p>
          <a:p>
            <a:pPr lvl="1">
              <a:buFont typeface="Wingdings" pitchFamily="2" charset="2"/>
              <a:buChar char="§"/>
            </a:pPr>
            <a:r>
              <a:rPr lang="en-GB" sz="2400" b="1" dirty="0" err="1" smtClean="0"/>
              <a:t>Convivia</a:t>
            </a:r>
            <a:endParaRPr lang="en-GB" sz="2400" b="1" dirty="0"/>
          </a:p>
          <a:p>
            <a:pPr lvl="1">
              <a:buFont typeface="Wingdings" pitchFamily="2" charset="2"/>
              <a:buChar char="§"/>
            </a:pPr>
            <a:r>
              <a:rPr lang="en-GB" sz="2400" b="1" dirty="0"/>
              <a:t>Other</a:t>
            </a:r>
            <a:r>
              <a:rPr lang="en-GB" dirty="0" smtClean="0"/>
              <a:t> </a:t>
            </a:r>
            <a:r>
              <a:rPr lang="en-GB" sz="2400" b="1" dirty="0" smtClean="0"/>
              <a:t>organizations</a:t>
            </a:r>
            <a:endParaRPr lang="en-GB" sz="2400" b="1" dirty="0"/>
          </a:p>
        </p:txBody>
      </p:sp>
    </p:spTree>
    <p:extLst>
      <p:ext uri="{BB962C8B-B14F-4D97-AF65-F5344CB8AC3E}">
        <p14:creationId xmlns:p14="http://schemas.microsoft.com/office/powerpoint/2010/main" val="514738339"/>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4"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5" dur="1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p:cTn id="20"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1"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2" dur="1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5"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28"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29" dur="1000"/>
                                        <p:tgtEl>
                                          <p:spTgt spid="3">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additive="base">
                                        <p:cTn id="3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6" presetClass="entr" presetSubtype="0" fill="hold" nodeType="clickEffect">
                                  <p:stCondLst>
                                    <p:cond delay="0"/>
                                  </p:stCondLst>
                                  <p:childTnLst>
                                    <p:set>
                                      <p:cBhvr>
                                        <p:cTn id="39" dur="1" fill="hold">
                                          <p:stCondLst>
                                            <p:cond delay="0"/>
                                          </p:stCondLst>
                                        </p:cTn>
                                        <p:tgtEl>
                                          <p:spTgt spid="3074"/>
                                        </p:tgtEl>
                                        <p:attrNameLst>
                                          <p:attrName>style.visibility</p:attrName>
                                        </p:attrNameLst>
                                      </p:cBhvr>
                                      <p:to>
                                        <p:strVal val="visible"/>
                                      </p:to>
                                    </p:set>
                                    <p:animEffect transition="in" filter="wipe(down)">
                                      <p:cBhvr>
                                        <p:cTn id="40" dur="580">
                                          <p:stCondLst>
                                            <p:cond delay="0"/>
                                          </p:stCondLst>
                                        </p:cTn>
                                        <p:tgtEl>
                                          <p:spTgt spid="3074"/>
                                        </p:tgtEl>
                                      </p:cBhvr>
                                    </p:animEffect>
                                    <p:anim calcmode="lin" valueType="num">
                                      <p:cBhvr>
                                        <p:cTn id="41" dur="1822" tmFilter="0,0; 0.14,0.36; 0.43,0.73; 0.71,0.91; 1.0,1.0">
                                          <p:stCondLst>
                                            <p:cond delay="0"/>
                                          </p:stCondLst>
                                        </p:cTn>
                                        <p:tgtEl>
                                          <p:spTgt spid="3074"/>
                                        </p:tgtEl>
                                        <p:attrNameLst>
                                          <p:attrName>ppt_x</p:attrName>
                                        </p:attrNameLst>
                                      </p:cBhvr>
                                      <p:tavLst>
                                        <p:tav tm="0">
                                          <p:val>
                                            <p:strVal val="#ppt_x-0.25"/>
                                          </p:val>
                                        </p:tav>
                                        <p:tav tm="100000">
                                          <p:val>
                                            <p:strVal val="#ppt_x"/>
                                          </p:val>
                                        </p:tav>
                                      </p:tavLst>
                                    </p:anim>
                                    <p:anim calcmode="lin" valueType="num">
                                      <p:cBhvr>
                                        <p:cTn id="42" dur="664" tmFilter="0.0,0.0; 0.25,0.07; 0.50,0.2; 0.75,0.467; 1.0,1.0">
                                          <p:stCondLst>
                                            <p:cond delay="0"/>
                                          </p:stCondLst>
                                        </p:cTn>
                                        <p:tgtEl>
                                          <p:spTgt spid="3074"/>
                                        </p:tgtEl>
                                        <p:attrNameLst>
                                          <p:attrName>ppt_y</p:attrName>
                                        </p:attrNameLst>
                                      </p:cBhvr>
                                      <p:tavLst>
                                        <p:tav tm="0" fmla="#ppt_y-sin(pi*$)/3">
                                          <p:val>
                                            <p:fltVal val="0.5"/>
                                          </p:val>
                                        </p:tav>
                                        <p:tav tm="100000">
                                          <p:val>
                                            <p:fltVal val="1"/>
                                          </p:val>
                                        </p:tav>
                                      </p:tavLst>
                                    </p:anim>
                                    <p:anim calcmode="lin" valueType="num">
                                      <p:cBhvr>
                                        <p:cTn id="43" dur="664" tmFilter="0, 0; 0.125,0.2665; 0.25,0.4; 0.375,0.465; 0.5,0.5;  0.625,0.535; 0.75,0.6; 0.875,0.7335; 1,1">
                                          <p:stCondLst>
                                            <p:cond delay="664"/>
                                          </p:stCondLst>
                                        </p:cTn>
                                        <p:tgtEl>
                                          <p:spTgt spid="3074"/>
                                        </p:tgtEl>
                                        <p:attrNameLst>
                                          <p:attrName>ppt_y</p:attrName>
                                        </p:attrNameLst>
                                      </p:cBhvr>
                                      <p:tavLst>
                                        <p:tav tm="0" fmla="#ppt_y-sin(pi*$)/9">
                                          <p:val>
                                            <p:fltVal val="0"/>
                                          </p:val>
                                        </p:tav>
                                        <p:tav tm="100000">
                                          <p:val>
                                            <p:fltVal val="1"/>
                                          </p:val>
                                        </p:tav>
                                      </p:tavLst>
                                    </p:anim>
                                    <p:anim calcmode="lin" valueType="num">
                                      <p:cBhvr>
                                        <p:cTn id="44" dur="332" tmFilter="0, 0; 0.125,0.2665; 0.25,0.4; 0.375,0.465; 0.5,0.5;  0.625,0.535; 0.75,0.6; 0.875,0.7335; 1,1">
                                          <p:stCondLst>
                                            <p:cond delay="1324"/>
                                          </p:stCondLst>
                                        </p:cTn>
                                        <p:tgtEl>
                                          <p:spTgt spid="3074"/>
                                        </p:tgtEl>
                                        <p:attrNameLst>
                                          <p:attrName>ppt_y</p:attrName>
                                        </p:attrNameLst>
                                      </p:cBhvr>
                                      <p:tavLst>
                                        <p:tav tm="0" fmla="#ppt_y-sin(pi*$)/27">
                                          <p:val>
                                            <p:fltVal val="0"/>
                                          </p:val>
                                        </p:tav>
                                        <p:tav tm="100000">
                                          <p:val>
                                            <p:fltVal val="1"/>
                                          </p:val>
                                        </p:tav>
                                      </p:tavLst>
                                    </p:anim>
                                    <p:anim calcmode="lin" valueType="num">
                                      <p:cBhvr>
                                        <p:cTn id="45" dur="164" tmFilter="0, 0; 0.125,0.2665; 0.25,0.4; 0.375,0.465; 0.5,0.5;  0.625,0.535; 0.75,0.6; 0.875,0.7335; 1,1">
                                          <p:stCondLst>
                                            <p:cond delay="1656"/>
                                          </p:stCondLst>
                                        </p:cTn>
                                        <p:tgtEl>
                                          <p:spTgt spid="3074"/>
                                        </p:tgtEl>
                                        <p:attrNameLst>
                                          <p:attrName>ppt_y</p:attrName>
                                        </p:attrNameLst>
                                      </p:cBhvr>
                                      <p:tavLst>
                                        <p:tav tm="0" fmla="#ppt_y-sin(pi*$)/81">
                                          <p:val>
                                            <p:fltVal val="0"/>
                                          </p:val>
                                        </p:tav>
                                        <p:tav tm="100000">
                                          <p:val>
                                            <p:fltVal val="1"/>
                                          </p:val>
                                        </p:tav>
                                      </p:tavLst>
                                    </p:anim>
                                    <p:animScale>
                                      <p:cBhvr>
                                        <p:cTn id="46" dur="26">
                                          <p:stCondLst>
                                            <p:cond delay="650"/>
                                          </p:stCondLst>
                                        </p:cTn>
                                        <p:tgtEl>
                                          <p:spTgt spid="3074"/>
                                        </p:tgtEl>
                                      </p:cBhvr>
                                      <p:to x="100000" y="60000"/>
                                    </p:animScale>
                                    <p:animScale>
                                      <p:cBhvr>
                                        <p:cTn id="47" dur="166" decel="50000">
                                          <p:stCondLst>
                                            <p:cond delay="676"/>
                                          </p:stCondLst>
                                        </p:cTn>
                                        <p:tgtEl>
                                          <p:spTgt spid="3074"/>
                                        </p:tgtEl>
                                      </p:cBhvr>
                                      <p:to x="100000" y="100000"/>
                                    </p:animScale>
                                    <p:animScale>
                                      <p:cBhvr>
                                        <p:cTn id="48" dur="26">
                                          <p:stCondLst>
                                            <p:cond delay="1312"/>
                                          </p:stCondLst>
                                        </p:cTn>
                                        <p:tgtEl>
                                          <p:spTgt spid="3074"/>
                                        </p:tgtEl>
                                      </p:cBhvr>
                                      <p:to x="100000" y="80000"/>
                                    </p:animScale>
                                    <p:animScale>
                                      <p:cBhvr>
                                        <p:cTn id="49" dur="166" decel="50000">
                                          <p:stCondLst>
                                            <p:cond delay="1338"/>
                                          </p:stCondLst>
                                        </p:cTn>
                                        <p:tgtEl>
                                          <p:spTgt spid="3074"/>
                                        </p:tgtEl>
                                      </p:cBhvr>
                                      <p:to x="100000" y="100000"/>
                                    </p:animScale>
                                    <p:animScale>
                                      <p:cBhvr>
                                        <p:cTn id="50" dur="26">
                                          <p:stCondLst>
                                            <p:cond delay="1642"/>
                                          </p:stCondLst>
                                        </p:cTn>
                                        <p:tgtEl>
                                          <p:spTgt spid="3074"/>
                                        </p:tgtEl>
                                      </p:cBhvr>
                                      <p:to x="100000" y="90000"/>
                                    </p:animScale>
                                    <p:animScale>
                                      <p:cBhvr>
                                        <p:cTn id="51" dur="166" decel="50000">
                                          <p:stCondLst>
                                            <p:cond delay="1668"/>
                                          </p:stCondLst>
                                        </p:cTn>
                                        <p:tgtEl>
                                          <p:spTgt spid="3074"/>
                                        </p:tgtEl>
                                      </p:cBhvr>
                                      <p:to x="100000" y="100000"/>
                                    </p:animScale>
                                    <p:animScale>
                                      <p:cBhvr>
                                        <p:cTn id="52" dur="26">
                                          <p:stCondLst>
                                            <p:cond delay="1808"/>
                                          </p:stCondLst>
                                        </p:cTn>
                                        <p:tgtEl>
                                          <p:spTgt spid="3074"/>
                                        </p:tgtEl>
                                      </p:cBhvr>
                                      <p:to x="100000" y="95000"/>
                                    </p:animScale>
                                    <p:animScale>
                                      <p:cBhvr>
                                        <p:cTn id="53" dur="166" decel="50000">
                                          <p:stCondLst>
                                            <p:cond delay="1834"/>
                                          </p:stCondLst>
                                        </p:cTn>
                                        <p:tgtEl>
                                          <p:spTgt spid="3074"/>
                                        </p:tgtEl>
                                      </p:cBhvr>
                                      <p:to x="100000" y="100000"/>
                                    </p:animScale>
                                  </p:childTnLst>
                                </p:cTn>
                              </p:par>
                            </p:childTnLst>
                          </p:cTn>
                        </p:par>
                      </p:childTnLst>
                    </p:cTn>
                  </p:par>
                  <p:par>
                    <p:cTn id="54" fill="hold">
                      <p:stCondLst>
                        <p:cond delay="indefinite"/>
                      </p:stCondLst>
                      <p:childTnLst>
                        <p:par>
                          <p:cTn id="55" fill="hold">
                            <p:stCondLst>
                              <p:cond delay="0"/>
                            </p:stCondLst>
                            <p:childTnLst>
                              <p:par>
                                <p:cTn id="56" presetID="55" presetClass="entr" presetSubtype="0" fill="hold" nodeType="clickEffect">
                                  <p:stCondLst>
                                    <p:cond delay="0"/>
                                  </p:stCondLst>
                                  <p:childTnLst>
                                    <p:set>
                                      <p:cBhvr>
                                        <p:cTn id="57" dur="1" fill="hold">
                                          <p:stCondLst>
                                            <p:cond delay="0"/>
                                          </p:stCondLst>
                                        </p:cTn>
                                        <p:tgtEl>
                                          <p:spTgt spid="3">
                                            <p:txEl>
                                              <p:pRg st="5" end="5"/>
                                            </p:txEl>
                                          </p:spTgt>
                                        </p:tgtEl>
                                        <p:attrNameLst>
                                          <p:attrName>style.visibility</p:attrName>
                                        </p:attrNameLst>
                                      </p:cBhvr>
                                      <p:to>
                                        <p:strVal val="visible"/>
                                      </p:to>
                                    </p:set>
                                    <p:anim calcmode="lin" valueType="num">
                                      <p:cBhvr>
                                        <p:cTn id="58"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59"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60" dur="1000"/>
                                        <p:tgtEl>
                                          <p:spTgt spid="3">
                                            <p:txEl>
                                              <p:pRg st="5" end="5"/>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55" presetClass="entr" presetSubtype="0" fill="hold" nodeType="clickEffect">
                                  <p:stCondLst>
                                    <p:cond delay="0"/>
                                  </p:stCondLst>
                                  <p:childTnLst>
                                    <p:set>
                                      <p:cBhvr>
                                        <p:cTn id="64" dur="1" fill="hold">
                                          <p:stCondLst>
                                            <p:cond delay="0"/>
                                          </p:stCondLst>
                                        </p:cTn>
                                        <p:tgtEl>
                                          <p:spTgt spid="3">
                                            <p:txEl>
                                              <p:pRg st="6" end="6"/>
                                            </p:txEl>
                                          </p:spTgt>
                                        </p:tgtEl>
                                        <p:attrNameLst>
                                          <p:attrName>style.visibility</p:attrName>
                                        </p:attrNameLst>
                                      </p:cBhvr>
                                      <p:to>
                                        <p:strVal val="visible"/>
                                      </p:to>
                                    </p:set>
                                    <p:anim calcmode="lin" valueType="num">
                                      <p:cBhvr>
                                        <p:cTn id="65"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66"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67"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1772816"/>
            <a:ext cx="5670550" cy="3779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r>
              <a:rPr lang="en-GB"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Links</a:t>
            </a:r>
            <a:endParaRPr lang="en-GB"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Inhaltsplatzhalter 2"/>
          <p:cNvSpPr>
            <a:spLocks noGrp="1"/>
          </p:cNvSpPr>
          <p:nvPr>
            <p:ph idx="1"/>
          </p:nvPr>
        </p:nvSpPr>
        <p:spPr/>
        <p:txBody>
          <a:bodyPr>
            <a:normAutofit/>
          </a:bodyPr>
          <a:lstStyle/>
          <a:p>
            <a:r>
              <a:rPr lang="en-GB" dirty="0">
                <a:hlinkClick r:id="rId4"/>
              </a:rPr>
              <a:t>http://slowfood.com</a:t>
            </a:r>
            <a:r>
              <a:rPr lang="en-GB" dirty="0" smtClean="0">
                <a:hlinkClick r:id="rId4"/>
              </a:rPr>
              <a:t>/</a:t>
            </a:r>
          </a:p>
          <a:p>
            <a:r>
              <a:rPr lang="en-GB" dirty="0">
                <a:hlinkClick r:id="rId4"/>
              </a:rPr>
              <a:t>http://</a:t>
            </a:r>
            <a:r>
              <a:rPr lang="en-GB" dirty="0" smtClean="0">
                <a:hlinkClick r:id="rId4"/>
              </a:rPr>
              <a:t>en.wikipedia.org/wiki/Slow_Food</a:t>
            </a:r>
          </a:p>
          <a:p>
            <a:r>
              <a:rPr lang="en-GB" dirty="0">
                <a:hlinkClick r:id="rId4"/>
              </a:rPr>
              <a:t>http://www.slowfood.com/international/10/networks</a:t>
            </a:r>
            <a:endParaRPr lang="en-GB" dirty="0" smtClean="0">
              <a:hlinkClick r:id="rId4"/>
            </a:endParaRPr>
          </a:p>
          <a:p>
            <a:r>
              <a:rPr lang="en-GB" dirty="0" smtClean="0">
                <a:hlinkClick r:id="rId5"/>
              </a:rPr>
              <a:t>http</a:t>
            </a:r>
            <a:r>
              <a:rPr lang="en-GB" dirty="0">
                <a:hlinkClick r:id="rId5"/>
              </a:rPr>
              <a:t>://www.slowfood.com/slowfish</a:t>
            </a:r>
            <a:r>
              <a:rPr lang="en-GB" dirty="0" smtClean="0">
                <a:hlinkClick r:id="rId5"/>
              </a:rPr>
              <a:t>/</a:t>
            </a:r>
            <a:endParaRPr lang="en-GB" dirty="0" smtClean="0"/>
          </a:p>
          <a:p>
            <a:r>
              <a:rPr lang="en-GB" dirty="0">
                <a:hlinkClick r:id="rId6"/>
              </a:rPr>
              <a:t>http://</a:t>
            </a:r>
            <a:r>
              <a:rPr lang="en-GB" dirty="0" smtClean="0">
                <a:hlinkClick r:id="rId6"/>
              </a:rPr>
              <a:t>slowfood.com/international/23/raw-milk</a:t>
            </a:r>
            <a:endParaRPr lang="en-GB" dirty="0" smtClean="0"/>
          </a:p>
          <a:p>
            <a:r>
              <a:rPr lang="en-GB" dirty="0">
                <a:hlinkClick r:id="rId7"/>
              </a:rPr>
              <a:t>http://</a:t>
            </a:r>
            <a:r>
              <a:rPr lang="en-GB" dirty="0" smtClean="0">
                <a:hlinkClick r:id="rId7"/>
              </a:rPr>
              <a:t>slowfood.com/international/22/gmos</a:t>
            </a:r>
            <a:endParaRPr lang="en-GB" dirty="0" smtClean="0"/>
          </a:p>
        </p:txBody>
      </p:sp>
    </p:spTree>
    <p:extLst>
      <p:ext uri="{BB962C8B-B14F-4D97-AF65-F5344CB8AC3E}">
        <p14:creationId xmlns:p14="http://schemas.microsoft.com/office/powerpoint/2010/main" val="3399469828"/>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r>
              <a:rPr lang="en-GB"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Thank you for your attention!</a:t>
            </a:r>
            <a:endParaRPr lang="en-GB"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717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37114" y="1973257"/>
            <a:ext cx="5669771" cy="3779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feld 3"/>
          <p:cNvSpPr txBox="1"/>
          <p:nvPr/>
        </p:nvSpPr>
        <p:spPr>
          <a:xfrm>
            <a:off x="5436096" y="6021288"/>
            <a:ext cx="2880320" cy="646331"/>
          </a:xfrm>
          <a:prstGeom prst="rect">
            <a:avLst/>
          </a:prstGeom>
          <a:noFill/>
        </p:spPr>
        <p:txBody>
          <a:bodyPr wrap="square" rtlCol="0">
            <a:spAutoFit/>
          </a:bodyPr>
          <a:lstStyle/>
          <a:p>
            <a:r>
              <a:rPr lang="en-GB" dirty="0" smtClean="0"/>
              <a:t>Daphne Wagner</a:t>
            </a:r>
            <a:br>
              <a:rPr lang="en-GB" dirty="0" smtClean="0"/>
            </a:br>
            <a:r>
              <a:rPr lang="en-GB" dirty="0" smtClean="0"/>
              <a:t>European </a:t>
            </a:r>
            <a:r>
              <a:rPr lang="en-GB" smtClean="0"/>
              <a:t>School Munich</a:t>
            </a:r>
            <a:endParaRPr lang="en-GB" dirty="0"/>
          </a:p>
        </p:txBody>
      </p:sp>
    </p:spTree>
    <p:extLst>
      <p:ext uri="{BB962C8B-B14F-4D97-AF65-F5344CB8AC3E}">
        <p14:creationId xmlns:p14="http://schemas.microsoft.com/office/powerpoint/2010/main" val="2132393189"/>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851</Words>
  <Application>Microsoft Macintosh PowerPoint</Application>
  <PresentationFormat>Bildschirmpräsentation (4:3)</PresentationFormat>
  <Paragraphs>69</Paragraphs>
  <Slides>8</Slides>
  <Notes>8</Notes>
  <HiddenSlides>0</HiddenSlides>
  <MMClips>0</MMClips>
  <ScaleCrop>false</ScaleCrop>
  <HeadingPairs>
    <vt:vector size="4" baseType="variant">
      <vt:variant>
        <vt:lpstr>Design</vt:lpstr>
      </vt:variant>
      <vt:variant>
        <vt:i4>1</vt:i4>
      </vt:variant>
      <vt:variant>
        <vt:lpstr>Folientitel</vt:lpstr>
      </vt:variant>
      <vt:variant>
        <vt:i4>8</vt:i4>
      </vt:variant>
    </vt:vector>
  </HeadingPairs>
  <TitlesOfParts>
    <vt:vector size="9" baseType="lpstr">
      <vt:lpstr>Larissa</vt:lpstr>
      <vt:lpstr>PowerPoint-Präsentation</vt:lpstr>
      <vt:lpstr>PowerPoint-Präsentation</vt:lpstr>
      <vt:lpstr>How did ‘Slow food’ begin?</vt:lpstr>
      <vt:lpstr>How is ‘Slow food’ constructed?</vt:lpstr>
      <vt:lpstr>Campaigns</vt:lpstr>
      <vt:lpstr>Campaigns</vt:lpstr>
      <vt:lpstr>Links</vt:lpstr>
      <vt:lpstr>Thank you for your attention!</vt:lpstr>
    </vt:vector>
  </TitlesOfParts>
  <Company>Europäische Schule München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08006840</dc:creator>
  <cp:lastModifiedBy>Holger Lindemann</cp:lastModifiedBy>
  <cp:revision>73</cp:revision>
  <cp:lastPrinted>2013-02-03T13:45:12Z</cp:lastPrinted>
  <dcterms:created xsi:type="dcterms:W3CDTF">2013-02-01T08:22:42Z</dcterms:created>
  <dcterms:modified xsi:type="dcterms:W3CDTF">2013-04-26T15:29:17Z</dcterms:modified>
</cp:coreProperties>
</file>